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4" d="100"/>
          <a:sy n="104" d="100"/>
        </p:scale>
        <p:origin x="138"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C21758-AB00-4E52-BDDE-6A5D09424B8F}" type="doc">
      <dgm:prSet loTypeId="urn:microsoft.com/office/officeart/2005/8/layout/vProcess5" loCatId="process" qsTypeId="urn:microsoft.com/office/officeart/2005/8/quickstyle/simple1" qsCatId="simple" csTypeId="urn:microsoft.com/office/officeart/2005/8/colors/colorful5" csCatId="colorful" phldr="1"/>
      <dgm:spPr/>
      <dgm:t>
        <a:bodyPr/>
        <a:lstStyle/>
        <a:p>
          <a:endParaRPr lang="en-US"/>
        </a:p>
      </dgm:t>
    </dgm:pt>
    <dgm:pt modelId="{B83EE966-AEAF-4798-8C88-9010014F3025}">
      <dgm:prSet/>
      <dgm:spPr/>
      <dgm:t>
        <a:bodyPr/>
        <a:lstStyle/>
        <a:p>
          <a:r>
            <a:rPr lang="en-US" dirty="0"/>
            <a:t>The Targeted Improvement Plan (TIP) is a document that outlines where we stand academically (per STAAR scores 2018-19), where we want to grow, and how we are going to accomplish our goals.</a:t>
          </a:r>
        </a:p>
      </dgm:t>
    </dgm:pt>
    <dgm:pt modelId="{D85A4B47-5BBC-4E34-A65C-0BF460136D4D}" type="parTrans" cxnId="{137F716C-9730-4F51-AFA6-BF6DE750D752}">
      <dgm:prSet/>
      <dgm:spPr/>
      <dgm:t>
        <a:bodyPr/>
        <a:lstStyle/>
        <a:p>
          <a:endParaRPr lang="en-US"/>
        </a:p>
      </dgm:t>
    </dgm:pt>
    <dgm:pt modelId="{F9E18239-CDEF-4E2E-AECA-ACC9B81BE44F}" type="sibTrans" cxnId="{137F716C-9730-4F51-AFA6-BF6DE750D752}">
      <dgm:prSet/>
      <dgm:spPr/>
      <dgm:t>
        <a:bodyPr/>
        <a:lstStyle/>
        <a:p>
          <a:endParaRPr lang="en-US"/>
        </a:p>
      </dgm:t>
    </dgm:pt>
    <dgm:pt modelId="{4F9CE2D6-AE76-46A4-AA7B-C4089A5A9F28}">
      <dgm:prSet/>
      <dgm:spPr/>
      <dgm:t>
        <a:bodyPr/>
        <a:lstStyle/>
        <a:p>
          <a:r>
            <a:rPr lang="en-US" dirty="0"/>
            <a:t>We submit drafts of the TIP to Texas Education Agency (TEA) for review in August, December, February, and June.</a:t>
          </a:r>
        </a:p>
      </dgm:t>
    </dgm:pt>
    <dgm:pt modelId="{70F3565D-5AB7-49E8-9C65-FD96EFCE8A4E}" type="parTrans" cxnId="{78676749-5D98-448C-B66B-6664A794DCA5}">
      <dgm:prSet/>
      <dgm:spPr/>
      <dgm:t>
        <a:bodyPr/>
        <a:lstStyle/>
        <a:p>
          <a:endParaRPr lang="en-US"/>
        </a:p>
      </dgm:t>
    </dgm:pt>
    <dgm:pt modelId="{A2C8D760-2240-46FA-A7BF-02B30ADF945C}" type="sibTrans" cxnId="{78676749-5D98-448C-B66B-6664A794DCA5}">
      <dgm:prSet/>
      <dgm:spPr/>
      <dgm:t>
        <a:bodyPr/>
        <a:lstStyle/>
        <a:p>
          <a:endParaRPr lang="en-US"/>
        </a:p>
      </dgm:t>
    </dgm:pt>
    <dgm:pt modelId="{9798D4D5-2A99-4BD7-926B-C6FA75817209}">
      <dgm:prSet/>
      <dgm:spPr/>
      <dgm:t>
        <a:bodyPr/>
        <a:lstStyle/>
        <a:p>
          <a:r>
            <a:rPr lang="en-US"/>
            <a:t>The Board will review the draft of the TIP and give feedback or approve it as it stands.</a:t>
          </a:r>
        </a:p>
      </dgm:t>
    </dgm:pt>
    <dgm:pt modelId="{1499782E-EC92-486C-B215-776BE9F2BFE9}" type="parTrans" cxnId="{2DC84B57-2143-4ACB-AA46-8418FBD156A2}">
      <dgm:prSet/>
      <dgm:spPr/>
      <dgm:t>
        <a:bodyPr/>
        <a:lstStyle/>
        <a:p>
          <a:endParaRPr lang="en-US"/>
        </a:p>
      </dgm:t>
    </dgm:pt>
    <dgm:pt modelId="{F2F4D53D-5C56-4ACF-861F-A712EE8FF93B}" type="sibTrans" cxnId="{2DC84B57-2143-4ACB-AA46-8418FBD156A2}">
      <dgm:prSet/>
      <dgm:spPr/>
      <dgm:t>
        <a:bodyPr/>
        <a:lstStyle/>
        <a:p>
          <a:endParaRPr lang="en-US"/>
        </a:p>
      </dgm:t>
    </dgm:pt>
    <dgm:pt modelId="{3B0FF823-40A5-42B0-9C08-D1972C55EC1A}" type="pres">
      <dgm:prSet presAssocID="{60C21758-AB00-4E52-BDDE-6A5D09424B8F}" presName="outerComposite" presStyleCnt="0">
        <dgm:presLayoutVars>
          <dgm:chMax val="5"/>
          <dgm:dir/>
          <dgm:resizeHandles val="exact"/>
        </dgm:presLayoutVars>
      </dgm:prSet>
      <dgm:spPr/>
    </dgm:pt>
    <dgm:pt modelId="{F518CD9C-F7DC-4E5B-A4DA-28666085A631}" type="pres">
      <dgm:prSet presAssocID="{60C21758-AB00-4E52-BDDE-6A5D09424B8F}" presName="dummyMaxCanvas" presStyleCnt="0">
        <dgm:presLayoutVars/>
      </dgm:prSet>
      <dgm:spPr/>
    </dgm:pt>
    <dgm:pt modelId="{DFB49ABA-4F56-4AAE-B96C-55CCE48CC394}" type="pres">
      <dgm:prSet presAssocID="{60C21758-AB00-4E52-BDDE-6A5D09424B8F}" presName="ThreeNodes_1" presStyleLbl="node1" presStyleIdx="0" presStyleCnt="3">
        <dgm:presLayoutVars>
          <dgm:bulletEnabled val="1"/>
        </dgm:presLayoutVars>
      </dgm:prSet>
      <dgm:spPr/>
    </dgm:pt>
    <dgm:pt modelId="{35528D7F-582E-40FA-ADAA-19372E223202}" type="pres">
      <dgm:prSet presAssocID="{60C21758-AB00-4E52-BDDE-6A5D09424B8F}" presName="ThreeNodes_2" presStyleLbl="node1" presStyleIdx="1" presStyleCnt="3">
        <dgm:presLayoutVars>
          <dgm:bulletEnabled val="1"/>
        </dgm:presLayoutVars>
      </dgm:prSet>
      <dgm:spPr/>
    </dgm:pt>
    <dgm:pt modelId="{AF36BB89-1C97-4902-A9E9-68DA87DC3567}" type="pres">
      <dgm:prSet presAssocID="{60C21758-AB00-4E52-BDDE-6A5D09424B8F}" presName="ThreeNodes_3" presStyleLbl="node1" presStyleIdx="2" presStyleCnt="3" custLinFactNeighborX="0" custLinFactNeighborY="-2102">
        <dgm:presLayoutVars>
          <dgm:bulletEnabled val="1"/>
        </dgm:presLayoutVars>
      </dgm:prSet>
      <dgm:spPr/>
    </dgm:pt>
    <dgm:pt modelId="{5ABB9C2E-F09B-4E46-A03A-C52870B24EE5}" type="pres">
      <dgm:prSet presAssocID="{60C21758-AB00-4E52-BDDE-6A5D09424B8F}" presName="ThreeConn_1-2" presStyleLbl="fgAccFollowNode1" presStyleIdx="0" presStyleCnt="2">
        <dgm:presLayoutVars>
          <dgm:bulletEnabled val="1"/>
        </dgm:presLayoutVars>
      </dgm:prSet>
      <dgm:spPr/>
    </dgm:pt>
    <dgm:pt modelId="{05A3054F-7861-450F-9584-81D825F022AE}" type="pres">
      <dgm:prSet presAssocID="{60C21758-AB00-4E52-BDDE-6A5D09424B8F}" presName="ThreeConn_2-3" presStyleLbl="fgAccFollowNode1" presStyleIdx="1" presStyleCnt="2">
        <dgm:presLayoutVars>
          <dgm:bulletEnabled val="1"/>
        </dgm:presLayoutVars>
      </dgm:prSet>
      <dgm:spPr/>
    </dgm:pt>
    <dgm:pt modelId="{2F7844F1-6B9D-43A8-9794-62A73481F70B}" type="pres">
      <dgm:prSet presAssocID="{60C21758-AB00-4E52-BDDE-6A5D09424B8F}" presName="ThreeNodes_1_text" presStyleLbl="node1" presStyleIdx="2" presStyleCnt="3">
        <dgm:presLayoutVars>
          <dgm:bulletEnabled val="1"/>
        </dgm:presLayoutVars>
      </dgm:prSet>
      <dgm:spPr/>
    </dgm:pt>
    <dgm:pt modelId="{3E58C0DC-662A-4810-BCDE-99C1F5D23EC3}" type="pres">
      <dgm:prSet presAssocID="{60C21758-AB00-4E52-BDDE-6A5D09424B8F}" presName="ThreeNodes_2_text" presStyleLbl="node1" presStyleIdx="2" presStyleCnt="3">
        <dgm:presLayoutVars>
          <dgm:bulletEnabled val="1"/>
        </dgm:presLayoutVars>
      </dgm:prSet>
      <dgm:spPr/>
    </dgm:pt>
    <dgm:pt modelId="{47039E9F-DECB-454C-92B0-ED04C6EF5CB0}" type="pres">
      <dgm:prSet presAssocID="{60C21758-AB00-4E52-BDDE-6A5D09424B8F}" presName="ThreeNodes_3_text" presStyleLbl="node1" presStyleIdx="2" presStyleCnt="3">
        <dgm:presLayoutVars>
          <dgm:bulletEnabled val="1"/>
        </dgm:presLayoutVars>
      </dgm:prSet>
      <dgm:spPr/>
    </dgm:pt>
  </dgm:ptLst>
  <dgm:cxnLst>
    <dgm:cxn modelId="{8300E013-F79A-41BA-8433-FD9D5BEAFF93}" type="presOf" srcId="{B83EE966-AEAF-4798-8C88-9010014F3025}" destId="{2F7844F1-6B9D-43A8-9794-62A73481F70B}" srcOrd="1" destOrd="0" presId="urn:microsoft.com/office/officeart/2005/8/layout/vProcess5"/>
    <dgm:cxn modelId="{CC12AC1E-ADFF-4AEA-867A-8EA22074761C}" type="presOf" srcId="{9798D4D5-2A99-4BD7-926B-C6FA75817209}" destId="{3E58C0DC-662A-4810-BCDE-99C1F5D23EC3}" srcOrd="1" destOrd="0" presId="urn:microsoft.com/office/officeart/2005/8/layout/vProcess5"/>
    <dgm:cxn modelId="{DD999220-F3EA-4844-B2AB-C3EF68FE8BA1}" type="presOf" srcId="{60C21758-AB00-4E52-BDDE-6A5D09424B8F}" destId="{3B0FF823-40A5-42B0-9C08-D1972C55EC1A}" srcOrd="0" destOrd="0" presId="urn:microsoft.com/office/officeart/2005/8/layout/vProcess5"/>
    <dgm:cxn modelId="{78676749-5D98-448C-B66B-6664A794DCA5}" srcId="{60C21758-AB00-4E52-BDDE-6A5D09424B8F}" destId="{4F9CE2D6-AE76-46A4-AA7B-C4089A5A9F28}" srcOrd="2" destOrd="0" parTransId="{70F3565D-5AB7-49E8-9C65-FD96EFCE8A4E}" sibTransId="{A2C8D760-2240-46FA-A7BF-02B30ADF945C}"/>
    <dgm:cxn modelId="{137F716C-9730-4F51-AFA6-BF6DE750D752}" srcId="{60C21758-AB00-4E52-BDDE-6A5D09424B8F}" destId="{B83EE966-AEAF-4798-8C88-9010014F3025}" srcOrd="0" destOrd="0" parTransId="{D85A4B47-5BBC-4E34-A65C-0BF460136D4D}" sibTransId="{F9E18239-CDEF-4E2E-AECA-ACC9B81BE44F}"/>
    <dgm:cxn modelId="{2DC84B57-2143-4ACB-AA46-8418FBD156A2}" srcId="{60C21758-AB00-4E52-BDDE-6A5D09424B8F}" destId="{9798D4D5-2A99-4BD7-926B-C6FA75817209}" srcOrd="1" destOrd="0" parTransId="{1499782E-EC92-486C-B215-776BE9F2BFE9}" sibTransId="{F2F4D53D-5C56-4ACF-861F-A712EE8FF93B}"/>
    <dgm:cxn modelId="{836E5089-0E5C-4668-9C08-EE2B18E837F6}" type="presOf" srcId="{4F9CE2D6-AE76-46A4-AA7B-C4089A5A9F28}" destId="{47039E9F-DECB-454C-92B0-ED04C6EF5CB0}" srcOrd="1" destOrd="0" presId="urn:microsoft.com/office/officeart/2005/8/layout/vProcess5"/>
    <dgm:cxn modelId="{D40BB68C-A69E-4886-BDAE-8D2D7594D23E}" type="presOf" srcId="{4F9CE2D6-AE76-46A4-AA7B-C4089A5A9F28}" destId="{AF36BB89-1C97-4902-A9E9-68DA87DC3567}" srcOrd="0" destOrd="0" presId="urn:microsoft.com/office/officeart/2005/8/layout/vProcess5"/>
    <dgm:cxn modelId="{2764A59F-A1BF-4671-832F-9D65602C6142}" type="presOf" srcId="{B83EE966-AEAF-4798-8C88-9010014F3025}" destId="{DFB49ABA-4F56-4AAE-B96C-55CCE48CC394}" srcOrd="0" destOrd="0" presId="urn:microsoft.com/office/officeart/2005/8/layout/vProcess5"/>
    <dgm:cxn modelId="{E66FD0B0-0F3E-4D8C-9C44-410458A8C93B}" type="presOf" srcId="{9798D4D5-2A99-4BD7-926B-C6FA75817209}" destId="{35528D7F-582E-40FA-ADAA-19372E223202}" srcOrd="0" destOrd="0" presId="urn:microsoft.com/office/officeart/2005/8/layout/vProcess5"/>
    <dgm:cxn modelId="{ACA907C3-A281-44AB-B9BA-0E3602DAFCA7}" type="presOf" srcId="{F9E18239-CDEF-4E2E-AECA-ACC9B81BE44F}" destId="{5ABB9C2E-F09B-4E46-A03A-C52870B24EE5}" srcOrd="0" destOrd="0" presId="urn:microsoft.com/office/officeart/2005/8/layout/vProcess5"/>
    <dgm:cxn modelId="{40C4EED9-2783-486B-B545-29FD2DD74B7D}" type="presOf" srcId="{F2F4D53D-5C56-4ACF-861F-A712EE8FF93B}" destId="{05A3054F-7861-450F-9584-81D825F022AE}" srcOrd="0" destOrd="0" presId="urn:microsoft.com/office/officeart/2005/8/layout/vProcess5"/>
    <dgm:cxn modelId="{50B5EA9E-9895-4D18-A68E-1DAA9993562F}" type="presParOf" srcId="{3B0FF823-40A5-42B0-9C08-D1972C55EC1A}" destId="{F518CD9C-F7DC-4E5B-A4DA-28666085A631}" srcOrd="0" destOrd="0" presId="urn:microsoft.com/office/officeart/2005/8/layout/vProcess5"/>
    <dgm:cxn modelId="{74D5C960-22F4-4F65-93B0-F3A472E6CCE5}" type="presParOf" srcId="{3B0FF823-40A5-42B0-9C08-D1972C55EC1A}" destId="{DFB49ABA-4F56-4AAE-B96C-55CCE48CC394}" srcOrd="1" destOrd="0" presId="urn:microsoft.com/office/officeart/2005/8/layout/vProcess5"/>
    <dgm:cxn modelId="{5F57CB6E-7D51-408D-818E-324BCABC27C0}" type="presParOf" srcId="{3B0FF823-40A5-42B0-9C08-D1972C55EC1A}" destId="{35528D7F-582E-40FA-ADAA-19372E223202}" srcOrd="2" destOrd="0" presId="urn:microsoft.com/office/officeart/2005/8/layout/vProcess5"/>
    <dgm:cxn modelId="{886C0451-4305-49FC-9F3C-1196E9BD5B08}" type="presParOf" srcId="{3B0FF823-40A5-42B0-9C08-D1972C55EC1A}" destId="{AF36BB89-1C97-4902-A9E9-68DA87DC3567}" srcOrd="3" destOrd="0" presId="urn:microsoft.com/office/officeart/2005/8/layout/vProcess5"/>
    <dgm:cxn modelId="{2E666C83-3CD6-44F2-8BB7-20F4E8E9D39A}" type="presParOf" srcId="{3B0FF823-40A5-42B0-9C08-D1972C55EC1A}" destId="{5ABB9C2E-F09B-4E46-A03A-C52870B24EE5}" srcOrd="4" destOrd="0" presId="urn:microsoft.com/office/officeart/2005/8/layout/vProcess5"/>
    <dgm:cxn modelId="{AF509189-9E52-4133-8779-9C8A11A0EE9C}" type="presParOf" srcId="{3B0FF823-40A5-42B0-9C08-D1972C55EC1A}" destId="{05A3054F-7861-450F-9584-81D825F022AE}" srcOrd="5" destOrd="0" presId="urn:microsoft.com/office/officeart/2005/8/layout/vProcess5"/>
    <dgm:cxn modelId="{B20CF694-9A58-48E9-8E3A-A0AF1FE1BBF4}" type="presParOf" srcId="{3B0FF823-40A5-42B0-9C08-D1972C55EC1A}" destId="{2F7844F1-6B9D-43A8-9794-62A73481F70B}" srcOrd="6" destOrd="0" presId="urn:microsoft.com/office/officeart/2005/8/layout/vProcess5"/>
    <dgm:cxn modelId="{166DD8E6-3746-4819-A219-9043A1E975C5}" type="presParOf" srcId="{3B0FF823-40A5-42B0-9C08-D1972C55EC1A}" destId="{3E58C0DC-662A-4810-BCDE-99C1F5D23EC3}" srcOrd="7" destOrd="0" presId="urn:microsoft.com/office/officeart/2005/8/layout/vProcess5"/>
    <dgm:cxn modelId="{4CFB17D5-DC51-4B7F-9CE7-DE1D94F06C9E}" type="presParOf" srcId="{3B0FF823-40A5-42B0-9C08-D1972C55EC1A}" destId="{47039E9F-DECB-454C-92B0-ED04C6EF5CB0}"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B49ABA-4F56-4AAE-B96C-55CCE48CC394}">
      <dsp:nvSpPr>
        <dsp:cNvPr id="0" name=""/>
        <dsp:cNvSpPr/>
      </dsp:nvSpPr>
      <dsp:spPr>
        <a:xfrm>
          <a:off x="0" y="0"/>
          <a:ext cx="5417741" cy="1727835"/>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The Targeted Improvement Plan (TIP) is a document that outlines where we stand academically (per STAAR scores 2018-19), where we want to grow, and how we are going to accomplish our goals.</a:t>
          </a:r>
        </a:p>
      </dsp:txBody>
      <dsp:txXfrm>
        <a:off x="50607" y="50607"/>
        <a:ext cx="3553272" cy="1626621"/>
      </dsp:txXfrm>
    </dsp:sp>
    <dsp:sp modelId="{35528D7F-582E-40FA-ADAA-19372E223202}">
      <dsp:nvSpPr>
        <dsp:cNvPr id="0" name=""/>
        <dsp:cNvSpPr/>
      </dsp:nvSpPr>
      <dsp:spPr>
        <a:xfrm>
          <a:off x="478036" y="2015807"/>
          <a:ext cx="5417741" cy="1727835"/>
        </a:xfrm>
        <a:prstGeom prst="roundRect">
          <a:avLst>
            <a:gd name="adj" fmla="val 10000"/>
          </a:avLst>
        </a:prstGeom>
        <a:solidFill>
          <a:schemeClr val="accent5">
            <a:hueOff val="-762661"/>
            <a:satOff val="209"/>
            <a:lumOff val="-35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The Board will review the draft of the TIP and give feedback or approve it as it stands.</a:t>
          </a:r>
        </a:p>
      </dsp:txBody>
      <dsp:txXfrm>
        <a:off x="528643" y="2066414"/>
        <a:ext cx="3715399" cy="1626621"/>
      </dsp:txXfrm>
    </dsp:sp>
    <dsp:sp modelId="{AF36BB89-1C97-4902-A9E9-68DA87DC3567}">
      <dsp:nvSpPr>
        <dsp:cNvPr id="0" name=""/>
        <dsp:cNvSpPr/>
      </dsp:nvSpPr>
      <dsp:spPr>
        <a:xfrm>
          <a:off x="956072" y="3995295"/>
          <a:ext cx="5417741" cy="1727835"/>
        </a:xfrm>
        <a:prstGeom prst="roundRect">
          <a:avLst>
            <a:gd name="adj" fmla="val 10000"/>
          </a:avLst>
        </a:prstGeom>
        <a:solidFill>
          <a:schemeClr val="accent5">
            <a:hueOff val="-1525323"/>
            <a:satOff val="418"/>
            <a:lumOff val="-70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We submit drafts of the TIP to Texas Education Agency (TEA) for review in August, December, February, and June.</a:t>
          </a:r>
        </a:p>
      </dsp:txBody>
      <dsp:txXfrm>
        <a:off x="1006679" y="4045902"/>
        <a:ext cx="3715399" cy="1626621"/>
      </dsp:txXfrm>
    </dsp:sp>
    <dsp:sp modelId="{5ABB9C2E-F09B-4E46-A03A-C52870B24EE5}">
      <dsp:nvSpPr>
        <dsp:cNvPr id="0" name=""/>
        <dsp:cNvSpPr/>
      </dsp:nvSpPr>
      <dsp:spPr>
        <a:xfrm>
          <a:off x="4294649" y="1310274"/>
          <a:ext cx="1123092" cy="1123092"/>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547345" y="1310274"/>
        <a:ext cx="617700" cy="845127"/>
      </dsp:txXfrm>
    </dsp:sp>
    <dsp:sp modelId="{05A3054F-7861-450F-9584-81D825F022AE}">
      <dsp:nvSpPr>
        <dsp:cNvPr id="0" name=""/>
        <dsp:cNvSpPr/>
      </dsp:nvSpPr>
      <dsp:spPr>
        <a:xfrm>
          <a:off x="4772685" y="3314563"/>
          <a:ext cx="1123092" cy="1123092"/>
        </a:xfrm>
        <a:prstGeom prst="downArrow">
          <a:avLst>
            <a:gd name="adj1" fmla="val 55000"/>
            <a:gd name="adj2" fmla="val 45000"/>
          </a:avLst>
        </a:prstGeom>
        <a:solidFill>
          <a:schemeClr val="accent5">
            <a:tint val="40000"/>
            <a:alpha val="90000"/>
            <a:hueOff val="-1711759"/>
            <a:satOff val="-8325"/>
            <a:lumOff val="-1417"/>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025381" y="3314563"/>
        <a:ext cx="617700" cy="845127"/>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rm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rm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lstStyle/>
          <a:p>
            <a:fld id="{72EA7947-E287-4738-8C82-07CE4F01EF03}" type="datetime2">
              <a:rPr lang="en-US" smtClean="0"/>
              <a:t>Friday, December 11, 2020</a:t>
            </a:fld>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15497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9361-B9A1-48F2-9473-23DE30E2D151}"/>
              </a:ext>
            </a:extLst>
          </p:cNvPr>
          <p:cNvSpPr>
            <a:spLocks noGrp="1"/>
          </p:cNvSpPr>
          <p:nvPr>
            <p:ph type="title"/>
          </p:nvPr>
        </p:nvSpPr>
        <p:spPr>
          <a:xfrm>
            <a:off x="550862" y="503906"/>
            <a:ext cx="11090275" cy="1333057"/>
          </a:xfrm>
        </p:spPr>
        <p:txBody>
          <a:bodyPr vert="horz" wrap="square" lIns="0" tIns="0" rIns="0" bIns="0" rtlCol="0" anchor="t" anchorCtr="0">
            <a:normAutofit/>
          </a:bodyPr>
          <a:lstStyle>
            <a:lvl1pPr>
              <a:defRPr lang="en-US" dirty="0"/>
            </a:lvl1pPr>
          </a:lstStyle>
          <a:p>
            <a:pPr lvl="0"/>
            <a:r>
              <a:rPr lang="en-US"/>
              <a:t>Click to edit Master title style</a:t>
            </a:r>
            <a:endParaRPr lang="en-US" dirty="0"/>
          </a:p>
        </p:txBody>
      </p:sp>
      <p:sp>
        <p:nvSpPr>
          <p:cNvPr id="3" name="Vertical Text Placeholder 2">
            <a:extLst>
              <a:ext uri="{FF2B5EF4-FFF2-40B4-BE49-F238E27FC236}">
                <a16:creationId xmlns:a16="http://schemas.microsoft.com/office/drawing/2014/main" id="{FD986779-C2F3-447D-85F7-F6B0E2C97D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lstStyle/>
          <a:p>
            <a:fld id="{EE2EBD84-71F4-4271-8C46-0D47C0A9B12E}" type="datetime2">
              <a:rPr lang="en-US" smtClean="0"/>
              <a:t>Friday, December 11, 2020</a:t>
            </a:fld>
            <a:endParaRPr lang="en-US"/>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57266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56583A-514F-4632-820D-E7EE236A46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73CBBB-7DDC-4437-8C7D-22A1C35202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69EBF-DA20-4024-8006-B158D571E08E}"/>
              </a:ext>
            </a:extLst>
          </p:cNvPr>
          <p:cNvSpPr>
            <a:spLocks noGrp="1"/>
          </p:cNvSpPr>
          <p:nvPr>
            <p:ph type="dt" sz="half" idx="10"/>
          </p:nvPr>
        </p:nvSpPr>
        <p:spPr/>
        <p:txBody>
          <a:bodyPr/>
          <a:lstStyle/>
          <a:p>
            <a:fld id="{ABAE0CE1-F450-4107-B2CB-17B18F8A3F4A}" type="datetime2">
              <a:rPr lang="en-US" smtClean="0"/>
              <a:t>Friday, December 11, 2020</a:t>
            </a:fld>
            <a:endParaRPr lang="en-US"/>
          </a:p>
        </p:txBody>
      </p:sp>
      <p:sp>
        <p:nvSpPr>
          <p:cNvPr id="5" name="Footer Placeholder 4">
            <a:extLst>
              <a:ext uri="{FF2B5EF4-FFF2-40B4-BE49-F238E27FC236}">
                <a16:creationId xmlns:a16="http://schemas.microsoft.com/office/drawing/2014/main" id="{ADBAC8B9-14B5-4DF1-994D-AB47DB3BA0C5}"/>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C7876582-5F9B-4F5E-AAD5-D608CB68EA3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216160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rm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lstStyle/>
          <a:p>
            <a:fld id="{6FE8C025-CD7A-4966-867E-81CF82B15267}" type="datetime2">
              <a:rPr lang="en-US" smtClean="0"/>
              <a:t>Friday, December 11, 2020</a:t>
            </a:fld>
            <a:endParaRPr lang="en-US"/>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825054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644CBB8-40B8-42F8-9172-07A476341DDA}"/>
              </a:ext>
            </a:extLst>
          </p:cNvPr>
          <p:cNvGrpSpPr/>
          <p:nvPr/>
        </p:nvGrpSpPr>
        <p:grpSpPr>
          <a:xfrm>
            <a:off x="356481" y="879007"/>
            <a:ext cx="734257" cy="760506"/>
            <a:chOff x="5243759" y="1363788"/>
            <a:chExt cx="734257" cy="760506"/>
          </a:xfrm>
        </p:grpSpPr>
        <p:sp>
          <p:nvSpPr>
            <p:cNvPr id="49" name="Freeform 5">
              <a:extLst>
                <a:ext uri="{FF2B5EF4-FFF2-40B4-BE49-F238E27FC236}">
                  <a16:creationId xmlns:a16="http://schemas.microsoft.com/office/drawing/2014/main" id="{35CE073E-302A-4AA7-98C7-8667DDDCFA18}"/>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0" name="Freeform 6">
              <a:extLst>
                <a:ext uri="{FF2B5EF4-FFF2-40B4-BE49-F238E27FC236}">
                  <a16:creationId xmlns:a16="http://schemas.microsoft.com/office/drawing/2014/main" id="{4FD1AE2F-DD70-4E93-B905-E052A23F0B1C}"/>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 name="Freeform 8">
              <a:extLst>
                <a:ext uri="{FF2B5EF4-FFF2-40B4-BE49-F238E27FC236}">
                  <a16:creationId xmlns:a16="http://schemas.microsoft.com/office/drawing/2014/main" id="{E8D529E5-8838-47F0-98A4-2D46F11E499C}"/>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5DA2564-D3DB-48AD-83F0-6CC6B5743960}"/>
              </a:ext>
            </a:extLst>
          </p:cNvPr>
          <p:cNvSpPr>
            <a:spLocks noGrp="1"/>
          </p:cNvSpPr>
          <p:nvPr>
            <p:ph type="title"/>
          </p:nvPr>
        </p:nvSpPr>
        <p:spPr>
          <a:xfrm>
            <a:off x="563563" y="474345"/>
            <a:ext cx="11077574" cy="2954655"/>
          </a:xfrm>
        </p:spPr>
        <p:txBody>
          <a:bodyPr vert="horz" wrap="square" lIns="0" tIns="0" rIns="0" bIns="0" rtlCol="0" anchor="b" anchorCtr="0">
            <a:normAutofit/>
          </a:bodyPr>
          <a:lstStyle>
            <a:lvl1pPr>
              <a:defRPr lang="en-US" sz="6400" dirty="0"/>
            </a:lvl1pPr>
          </a:lstStyle>
          <a:p>
            <a:pPr lvl="0">
              <a:lnSpc>
                <a:spcPct val="100000"/>
              </a:lnSpc>
            </a:pPr>
            <a:r>
              <a:rPr lang="en-US"/>
              <a:t>Click to edit Master title style</a:t>
            </a:r>
            <a:endParaRPr lang="en-US" dirty="0"/>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fld id="{FE809929-0719-4517-94D6-FDF7F99E70F6}" type="datetime2">
              <a:rPr lang="en-US" smtClean="0"/>
              <a:t>Friday, December 11, 2020</a:t>
            </a:fld>
            <a:endParaRPr lang="en-US"/>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 name="Text Placeholder 2">
            <a:extLst>
              <a:ext uri="{FF2B5EF4-FFF2-40B4-BE49-F238E27FC236}">
                <a16:creationId xmlns:a16="http://schemas.microsoft.com/office/drawing/2014/main" id="{76EEA752-36DA-440B-8747-0EB2914080EE}"/>
              </a:ext>
            </a:extLst>
          </p:cNvPr>
          <p:cNvSpPr>
            <a:spLocks noGrp="1"/>
          </p:cNvSpPr>
          <p:nvPr>
            <p:ph type="body" idx="1"/>
          </p:nvPr>
        </p:nvSpPr>
        <p:spPr>
          <a:xfrm>
            <a:off x="566271" y="3629772"/>
            <a:ext cx="11074866" cy="2678953"/>
          </a:xfrm>
        </p:spPr>
        <p:txBody>
          <a:bodyPr>
            <a:normAutofit/>
          </a:bodyPr>
          <a:lstStyle>
            <a:lvl1pPr marL="0" indent="0">
              <a:lnSpc>
                <a:spcPct val="110000"/>
              </a:lnSpc>
              <a:spcBef>
                <a:spcPts val="0"/>
              </a:spcBef>
              <a:buNone/>
              <a:defRPr sz="2400">
                <a:solidFill>
                  <a:schemeClr val="tx1">
                    <a:alpha val="8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1" name="Freeform: Shape 40">
            <a:extLst>
              <a:ext uri="{FF2B5EF4-FFF2-40B4-BE49-F238E27FC236}">
                <a16:creationId xmlns:a16="http://schemas.microsoft.com/office/drawing/2014/main" id="{0BCC02B0-8581-4752-B7BC-3CE1EF17B9F7}"/>
              </a:ext>
            </a:extLst>
          </p:cNvPr>
          <p:cNvSpPr>
            <a:spLocks noChangeAspect="1"/>
          </p:cNvSpPr>
          <p:nvPr/>
        </p:nvSpPr>
        <p:spPr>
          <a:xfrm rot="18900000">
            <a:off x="11209132" y="4448189"/>
            <a:ext cx="999200" cy="1262947"/>
          </a:xfrm>
          <a:custGeom>
            <a:avLst/>
            <a:gdLst>
              <a:gd name="connsiteX0" fmla="*/ 540000 w 999200"/>
              <a:gd name="connsiteY0" fmla="*/ 0 h 1262947"/>
              <a:gd name="connsiteX1" fmla="*/ 999200 w 999200"/>
              <a:gd name="connsiteY1" fmla="*/ 815317 h 1262947"/>
              <a:gd name="connsiteX2" fmla="*/ 552185 w 999200"/>
              <a:gd name="connsiteY2" fmla="*/ 1262333 h 1262947"/>
              <a:gd name="connsiteX3" fmla="*/ 540000 w 999200"/>
              <a:gd name="connsiteY3" fmla="*/ 1262947 h 1262947"/>
              <a:gd name="connsiteX4" fmla="*/ 0 w 999200"/>
              <a:gd name="connsiteY4" fmla="*/ 992947 h 1262947"/>
              <a:gd name="connsiteX5" fmla="*/ 10971 w 999200"/>
              <a:gd name="connsiteY5" fmla="*/ 938533 h 1262947"/>
              <a:gd name="connsiteX6" fmla="*/ 15626 w 999200"/>
              <a:gd name="connsiteY6" fmla="*/ 931034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9200" h="1262947">
                <a:moveTo>
                  <a:pt x="540000" y="0"/>
                </a:moveTo>
                <a:lnTo>
                  <a:pt x="999200" y="815317"/>
                </a:lnTo>
                <a:lnTo>
                  <a:pt x="552185" y="1262333"/>
                </a:lnTo>
                <a:lnTo>
                  <a:pt x="540000" y="1262947"/>
                </a:lnTo>
                <a:cubicBezTo>
                  <a:pt x="241766" y="1262947"/>
                  <a:pt x="0" y="1142064"/>
                  <a:pt x="0" y="992947"/>
                </a:cubicBezTo>
                <a:cubicBezTo>
                  <a:pt x="0" y="974307"/>
                  <a:pt x="3778" y="956109"/>
                  <a:pt x="10971" y="938533"/>
                </a:cubicBezTo>
                <a:lnTo>
                  <a:pt x="15626" y="931034"/>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10200000" scaled="0"/>
          </a:gradFill>
          <a:ln>
            <a:noFill/>
          </a:ln>
          <a:effectLst>
            <a:innerShdw blurRad="254000" dist="101600" dir="42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3" name="Freeform: Shape 42">
            <a:extLst>
              <a:ext uri="{FF2B5EF4-FFF2-40B4-BE49-F238E27FC236}">
                <a16:creationId xmlns:a16="http://schemas.microsoft.com/office/drawing/2014/main" id="{EA0FF4DB-8180-4D26-AEAE-7ECDB670F71D}"/>
              </a:ext>
            </a:extLst>
          </p:cNvPr>
          <p:cNvSpPr/>
          <p:nvPr/>
        </p:nvSpPr>
        <p:spPr>
          <a:xfrm rot="2700000">
            <a:off x="11686937" y="4853516"/>
            <a:ext cx="540000" cy="978284"/>
          </a:xfrm>
          <a:custGeom>
            <a:avLst/>
            <a:gdLst>
              <a:gd name="connsiteX0" fmla="*/ 113288 w 540000"/>
              <a:gd name="connsiteY0" fmla="*/ 0 h 978284"/>
              <a:gd name="connsiteX1" fmla="*/ 539386 w 540000"/>
              <a:gd name="connsiteY1" fmla="*/ 426099 h 978284"/>
              <a:gd name="connsiteX2" fmla="*/ 540000 w 540000"/>
              <a:gd name="connsiteY2" fmla="*/ 438284 h 978284"/>
              <a:gd name="connsiteX3" fmla="*/ 270000 w 540000"/>
              <a:gd name="connsiteY3" fmla="*/ 978284 h 978284"/>
              <a:gd name="connsiteX4" fmla="*/ 0 w 540000"/>
              <a:gd name="connsiteY4" fmla="*/ 438284 h 978284"/>
              <a:gd name="connsiteX5" fmla="*/ 79081 w 540000"/>
              <a:gd name="connsiteY5" fmla="*/ 56446 h 97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978284">
                <a:moveTo>
                  <a:pt x="113288" y="0"/>
                </a:moveTo>
                <a:lnTo>
                  <a:pt x="539386" y="426099"/>
                </a:lnTo>
                <a:lnTo>
                  <a:pt x="540000" y="438284"/>
                </a:lnTo>
                <a:cubicBezTo>
                  <a:pt x="540000" y="736518"/>
                  <a:pt x="419117" y="978284"/>
                  <a:pt x="270000" y="978284"/>
                </a:cubicBezTo>
                <a:cubicBezTo>
                  <a:pt x="120883" y="978284"/>
                  <a:pt x="0" y="736518"/>
                  <a:pt x="0" y="438284"/>
                </a:cubicBezTo>
                <a:cubicBezTo>
                  <a:pt x="0" y="289167"/>
                  <a:pt x="30220" y="154167"/>
                  <a:pt x="79081" y="56446"/>
                </a:cubicBezTo>
                <a:close/>
              </a:path>
            </a:pathLst>
          </a:cu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439214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lstStyle/>
          <a:p>
            <a:fld id="{20E95673-5512-4AAA-9AEB-E00C61EC65D5}" type="datetime2">
              <a:rPr lang="en-US" smtClean="0"/>
              <a:t>Friday, December 11, 2020</a:t>
            </a:fld>
            <a:endParaRPr lang="en-US"/>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056694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881275"/>
            <a:ext cx="5437186" cy="535354"/>
          </a:xfrm>
        </p:spPr>
        <p:txBody>
          <a:bodyPr anchor="b">
            <a:norm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577270"/>
            <a:ext cx="5429114"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881275"/>
            <a:ext cx="5436392" cy="535354"/>
          </a:xfrm>
        </p:spPr>
        <p:txBody>
          <a:bodyPr vert="horz" wrap="square" lIns="0" tIns="0" rIns="0" bIns="0" rtlCol="0" anchor="b">
            <a:normAutofit/>
          </a:bodyPr>
          <a:lstStyle>
            <a:lvl1pPr>
              <a:defRPr lang="en-US" sz="1400" b="0" cap="all" spc="200" baseline="0" dirty="0">
                <a:solidFill>
                  <a:schemeClr val="tx1"/>
                </a:solidFill>
              </a:defRPr>
            </a:lvl1pPr>
          </a:lstStyle>
          <a:p>
            <a:pPr marL="0" lvl="0" indent="0">
              <a:buNone/>
            </a:pPr>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577270"/>
            <a:ext cx="5436391"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lstStyle/>
          <a:p>
            <a:fld id="{C13138FA-2E87-4873-8BBA-13E447C9A99A}" type="datetime2">
              <a:rPr lang="en-US" smtClean="0"/>
              <a:t>Friday, December 11, 2020</a:t>
            </a:fld>
            <a:endParaRPr lang="en-US"/>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lstStyle/>
          <a:p>
            <a:r>
              <a:rPr lang="en-US"/>
              <a:t>Sample Footer</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764257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2053C-0E9C-4159-B7C9-6AB74343918D}"/>
              </a:ext>
            </a:extLst>
          </p:cNvPr>
          <p:cNvSpPr>
            <a:spLocks noGrp="1"/>
          </p:cNvSpPr>
          <p:nvPr>
            <p:ph type="title"/>
          </p:nvPr>
        </p:nvSpPr>
        <p:spPr>
          <a:xfrm>
            <a:off x="3359149" y="550799"/>
            <a:ext cx="8283313" cy="5542025"/>
          </a:xfrm>
        </p:spPr>
        <p:txBody>
          <a:bodyPr vert="horz" wrap="square" lIns="0" tIns="0" rIns="0" bIns="0" rtlCol="0" anchor="ctr" anchorCtr="0">
            <a:normAutofit/>
          </a:bodyPr>
          <a:lstStyle>
            <a:lvl1pPr>
              <a:defRPr lang="en-US" dirty="0"/>
            </a:lvl1pPr>
          </a:lstStyle>
          <a:p>
            <a:pPr lvl="0">
              <a:lnSpc>
                <a:spcPct val="100000"/>
              </a:lnSpc>
            </a:pPr>
            <a:r>
              <a:rPr lang="en-US"/>
              <a:t>Click to edit Master title style</a:t>
            </a:r>
            <a:endParaRPr lang="en-US" dirty="0"/>
          </a:p>
        </p:txBody>
      </p:sp>
      <p:sp>
        <p:nvSpPr>
          <p:cNvPr id="3" name="Date Placeholder 2">
            <a:extLst>
              <a:ext uri="{FF2B5EF4-FFF2-40B4-BE49-F238E27FC236}">
                <a16:creationId xmlns:a16="http://schemas.microsoft.com/office/drawing/2014/main" id="{D4F51F65-E111-4656-83BE-CFCDE2DD6CD6}"/>
              </a:ext>
            </a:extLst>
          </p:cNvPr>
          <p:cNvSpPr>
            <a:spLocks noGrp="1"/>
          </p:cNvSpPr>
          <p:nvPr>
            <p:ph type="dt" sz="half" idx="10"/>
          </p:nvPr>
        </p:nvSpPr>
        <p:spPr/>
        <p:txBody>
          <a:bodyPr/>
          <a:lstStyle/>
          <a:p>
            <a:fld id="{D75BB40A-97BD-4BFB-B639-0BFF95FDE8B7}" type="datetime2">
              <a:rPr lang="en-US" smtClean="0"/>
              <a:t>Friday, December 11, 2020</a:t>
            </a:fld>
            <a:endParaRPr lang="en-US"/>
          </a:p>
        </p:txBody>
      </p:sp>
      <p:sp>
        <p:nvSpPr>
          <p:cNvPr id="4" name="Footer Placeholder 3">
            <a:extLst>
              <a:ext uri="{FF2B5EF4-FFF2-40B4-BE49-F238E27FC236}">
                <a16:creationId xmlns:a16="http://schemas.microsoft.com/office/drawing/2014/main" id="{F9FF82CB-2D17-4918-821E-485475CF243B}"/>
              </a:ext>
            </a:extLst>
          </p:cNvPr>
          <p:cNvSpPr>
            <a:spLocks noGrp="1"/>
          </p:cNvSpPr>
          <p:nvPr>
            <p:ph type="ftr" sz="quarter" idx="11"/>
          </p:nvPr>
        </p:nvSpPr>
        <p:spPr/>
        <p:txBody>
          <a:bodyPr/>
          <a:lstStyle/>
          <a:p>
            <a:r>
              <a:rPr lang="en-US"/>
              <a:t>Sample Footer</a:t>
            </a:r>
          </a:p>
        </p:txBody>
      </p:sp>
      <p:sp>
        <p:nvSpPr>
          <p:cNvPr id="5" name="Slide Number Placeholder 4">
            <a:extLst>
              <a:ext uri="{FF2B5EF4-FFF2-40B4-BE49-F238E27FC236}">
                <a16:creationId xmlns:a16="http://schemas.microsoft.com/office/drawing/2014/main" id="{7B66589D-A056-4817-AE15-39D87FE13169}"/>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9" name="Freeform: Shape 38">
            <a:extLst>
              <a:ext uri="{FF2B5EF4-FFF2-40B4-BE49-F238E27FC236}">
                <a16:creationId xmlns:a16="http://schemas.microsoft.com/office/drawing/2014/main" id="{E489F067-39E1-4757-BC11-6169A343F2E1}"/>
              </a:ext>
            </a:extLst>
          </p:cNvPr>
          <p:cNvSpPr>
            <a:spLocks noChangeAspect="1"/>
          </p:cNvSpPr>
          <p:nvPr/>
        </p:nvSpPr>
        <p:spPr>
          <a:xfrm rot="18900000" flipV="1">
            <a:off x="-410727" y="3958416"/>
            <a:ext cx="3536330" cy="1853969"/>
          </a:xfrm>
          <a:custGeom>
            <a:avLst/>
            <a:gdLst>
              <a:gd name="connsiteX0" fmla="*/ 3536330 w 3536330"/>
              <a:gd name="connsiteY0" fmla="*/ 1853969 h 1853969"/>
              <a:gd name="connsiteX1" fmla="*/ 1682362 w 3536330"/>
              <a:gd name="connsiteY1" fmla="*/ 0 h 1853969"/>
              <a:gd name="connsiteX2" fmla="*/ 52157 w 3536330"/>
              <a:gd name="connsiteY2" fmla="*/ 970257 h 1853969"/>
              <a:gd name="connsiteX3" fmla="*/ 0 w 3536330"/>
              <a:gd name="connsiteY3" fmla="*/ 1078528 h 1853969"/>
              <a:gd name="connsiteX4" fmla="*/ 757215 w 3536330"/>
              <a:gd name="connsiteY4" fmla="*/ 1835743 h 1853969"/>
              <a:gd name="connsiteX5" fmla="*/ 774211 w 3536330"/>
              <a:gd name="connsiteY5" fmla="*/ 1667149 h 1853969"/>
              <a:gd name="connsiteX6" fmla="*/ 1682362 w 3536330"/>
              <a:gd name="connsiteY6" fmla="*/ 926985 h 1853969"/>
              <a:gd name="connsiteX7" fmla="*/ 2609345 w 3536330"/>
              <a:gd name="connsiteY7" fmla="*/ 1853969 h 1853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6330" h="1853969">
                <a:moveTo>
                  <a:pt x="3536330" y="1853969"/>
                </a:moveTo>
                <a:cubicBezTo>
                  <a:pt x="3536330" y="830051"/>
                  <a:pt x="2706280" y="0"/>
                  <a:pt x="1682362" y="0"/>
                </a:cubicBezTo>
                <a:cubicBezTo>
                  <a:pt x="978418" y="0"/>
                  <a:pt x="366107" y="392328"/>
                  <a:pt x="52157" y="970257"/>
                </a:cubicBezTo>
                <a:lnTo>
                  <a:pt x="0" y="1078528"/>
                </a:lnTo>
                <a:lnTo>
                  <a:pt x="757215" y="1835743"/>
                </a:lnTo>
                <a:lnTo>
                  <a:pt x="774211" y="1667149"/>
                </a:lnTo>
                <a:cubicBezTo>
                  <a:pt x="860649" y="1244739"/>
                  <a:pt x="1234397" y="926985"/>
                  <a:pt x="1682362" y="926985"/>
                </a:cubicBezTo>
                <a:cubicBezTo>
                  <a:pt x="2194320" y="926985"/>
                  <a:pt x="2609345" y="1342010"/>
                  <a:pt x="2609345" y="1853969"/>
                </a:cubicBezTo>
                <a:close/>
              </a:path>
            </a:pathLst>
          </a:custGeom>
          <a:gradFill flip="none" rotWithShape="1">
            <a:gsLst>
              <a:gs pos="97000">
                <a:schemeClr val="bg2"/>
              </a:gs>
              <a:gs pos="31000">
                <a:schemeClr val="bg2">
                  <a:lumMod val="90000"/>
                  <a:lumOff val="10000"/>
                </a:schemeClr>
              </a:gs>
            </a:gsLst>
            <a:lin ang="15000000" scaled="0"/>
            <a:tileRect/>
          </a:gradFill>
          <a:ln>
            <a:noFill/>
          </a:ln>
          <a:effectLst>
            <a:innerShdw blurRad="355600" dist="101600" dir="16200000">
              <a:schemeClr val="accent1">
                <a:lumMod val="60000"/>
                <a:lumOff val="40000"/>
                <a:alpha val="8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DD231011-607F-42F1-B2D9-2BA8E91CC6AF}"/>
              </a:ext>
            </a:extLst>
          </p:cNvPr>
          <p:cNvSpPr>
            <a:spLocks noChangeAspect="1"/>
          </p:cNvSpPr>
          <p:nvPr/>
        </p:nvSpPr>
        <p:spPr>
          <a:xfrm rot="18900000" flipV="1">
            <a:off x="-481151" y="3649708"/>
            <a:ext cx="3478701" cy="2164843"/>
          </a:xfrm>
          <a:custGeom>
            <a:avLst/>
            <a:gdLst>
              <a:gd name="connsiteX0" fmla="*/ 3478701 w 3478701"/>
              <a:gd name="connsiteY0" fmla="*/ 2164843 h 2164843"/>
              <a:gd name="connsiteX1" fmla="*/ 1624733 w 3478701"/>
              <a:gd name="connsiteY1" fmla="*/ 0 h 2164843"/>
              <a:gd name="connsiteX2" fmla="*/ 87393 w 3478701"/>
              <a:gd name="connsiteY2" fmla="*/ 954459 h 2164843"/>
              <a:gd name="connsiteX3" fmla="*/ 0 w 3478701"/>
              <a:gd name="connsiteY3" fmla="*/ 1122434 h 2164843"/>
              <a:gd name="connsiteX4" fmla="*/ 736015 w 3478701"/>
              <a:gd name="connsiteY4" fmla="*/ 1858449 h 2164843"/>
              <a:gd name="connsiteX5" fmla="*/ 739424 w 3478701"/>
              <a:gd name="connsiteY5" fmla="*/ 1842964 h 2164843"/>
              <a:gd name="connsiteX6" fmla="*/ 1624733 w 3478701"/>
              <a:gd name="connsiteY6" fmla="*/ 1082422 h 2164843"/>
              <a:gd name="connsiteX7" fmla="*/ 2551716 w 3478701"/>
              <a:gd name="connsiteY7" fmla="*/ 2164843 h 216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701" h="2164843">
                <a:moveTo>
                  <a:pt x="3478701" y="2164843"/>
                </a:moveTo>
                <a:cubicBezTo>
                  <a:pt x="3478701" y="969234"/>
                  <a:pt x="2648651" y="0"/>
                  <a:pt x="1624733" y="0"/>
                </a:cubicBezTo>
                <a:cubicBezTo>
                  <a:pt x="984784" y="0"/>
                  <a:pt x="420564" y="378607"/>
                  <a:pt x="87393" y="954459"/>
                </a:cubicBezTo>
                <a:lnTo>
                  <a:pt x="0" y="1122434"/>
                </a:lnTo>
                <a:lnTo>
                  <a:pt x="736015" y="1858449"/>
                </a:lnTo>
                <a:lnTo>
                  <a:pt x="739424" y="1842964"/>
                </a:lnTo>
                <a:cubicBezTo>
                  <a:pt x="856791" y="1402344"/>
                  <a:pt x="1208766" y="1082422"/>
                  <a:pt x="1624733" y="1082422"/>
                </a:cubicBezTo>
                <a:cubicBezTo>
                  <a:pt x="2136692" y="1082422"/>
                  <a:pt x="2551716" y="1567038"/>
                  <a:pt x="2551716" y="2164843"/>
                </a:cubicBezTo>
                <a:close/>
              </a:path>
            </a:pathLst>
          </a:custGeom>
          <a:solidFill>
            <a:schemeClr val="bg2">
              <a:lumMod val="50000"/>
              <a:lumOff val="50000"/>
              <a:alpha val="40000"/>
            </a:schemeClr>
          </a:soli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Oval 23">
            <a:extLst>
              <a:ext uri="{FF2B5EF4-FFF2-40B4-BE49-F238E27FC236}">
                <a16:creationId xmlns:a16="http://schemas.microsoft.com/office/drawing/2014/main" id="{EC472EFA-56B5-4A41-8D4B-E9F37727F34D}"/>
              </a:ext>
            </a:extLst>
          </p:cNvPr>
          <p:cNvSpPr/>
          <p:nvPr/>
        </p:nvSpPr>
        <p:spPr>
          <a:xfrm rot="13500000" flipV="1">
            <a:off x="1512277" y="2840042"/>
            <a:ext cx="214196" cy="933178"/>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Oval 41">
            <a:extLst>
              <a:ext uri="{FF2B5EF4-FFF2-40B4-BE49-F238E27FC236}">
                <a16:creationId xmlns:a16="http://schemas.microsoft.com/office/drawing/2014/main" id="{33781B6C-21AD-489D-A3CB-522BB2AC543F}"/>
              </a:ext>
            </a:extLst>
          </p:cNvPr>
          <p:cNvSpPr>
            <a:spLocks noChangeAspect="1"/>
          </p:cNvSpPr>
          <p:nvPr/>
        </p:nvSpPr>
        <p:spPr>
          <a:xfrm>
            <a:off x="1780661" y="385236"/>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51" name="Group 50">
            <a:extLst>
              <a:ext uri="{FF2B5EF4-FFF2-40B4-BE49-F238E27FC236}">
                <a16:creationId xmlns:a16="http://schemas.microsoft.com/office/drawing/2014/main" id="{01AD5B80-530E-44CD-8D4A-2796FB214CBF}"/>
              </a:ext>
            </a:extLst>
          </p:cNvPr>
          <p:cNvGrpSpPr/>
          <p:nvPr/>
        </p:nvGrpSpPr>
        <p:grpSpPr>
          <a:xfrm>
            <a:off x="623181" y="1514007"/>
            <a:ext cx="734257" cy="760506"/>
            <a:chOff x="5243759" y="1363788"/>
            <a:chExt cx="734257" cy="760506"/>
          </a:xfrm>
        </p:grpSpPr>
        <p:sp>
          <p:nvSpPr>
            <p:cNvPr id="52" name="Freeform 5">
              <a:extLst>
                <a:ext uri="{FF2B5EF4-FFF2-40B4-BE49-F238E27FC236}">
                  <a16:creationId xmlns:a16="http://schemas.microsoft.com/office/drawing/2014/main" id="{2F746AA8-9050-4515-9B17-BC850368529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Freeform 6">
              <a:extLst>
                <a:ext uri="{FF2B5EF4-FFF2-40B4-BE49-F238E27FC236}">
                  <a16:creationId xmlns:a16="http://schemas.microsoft.com/office/drawing/2014/main" id="{23EC1AC3-1698-46D5-80B7-F22F15E1A5E4}"/>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4" name="Freeform 8">
              <a:extLst>
                <a:ext uri="{FF2B5EF4-FFF2-40B4-BE49-F238E27FC236}">
                  <a16:creationId xmlns:a16="http://schemas.microsoft.com/office/drawing/2014/main" id="{73766156-553C-46EB-93FA-4F37CC0FF5CF}"/>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3640500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lstStyle/>
          <a:p>
            <a:fld id="{9EE9E0E3-ECF6-4CFE-8698-AEFEBCECC3C0}" type="datetime2">
              <a:rPr lang="en-US" smtClean="0"/>
              <a:t>Friday, December 11, 2020</a:t>
            </a:fld>
            <a:endParaRPr lang="en-US"/>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lstStyle/>
          <a:p>
            <a:r>
              <a:rPr lang="en-US"/>
              <a:t>Sample Footer</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874463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rm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lstStyle/>
          <a:p>
            <a:fld id="{251462FC-960E-4740-921F-B36862979F21}" type="datetime2">
              <a:rPr lang="en-US" smtClean="0"/>
              <a:t>Friday, December 11, 2020</a:t>
            </a:fld>
            <a:endParaRPr lang="en-US"/>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423500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F98F1FBA-F8BB-42CF-8B3E-D19AAFEE96C1}"/>
              </a:ext>
            </a:extLst>
          </p:cNvPr>
          <p:cNvGrpSpPr/>
          <p:nvPr/>
        </p:nvGrpSpPr>
        <p:grpSpPr>
          <a:xfrm>
            <a:off x="334964" y="5115518"/>
            <a:ext cx="734257" cy="760506"/>
            <a:chOff x="5243759" y="1363788"/>
            <a:chExt cx="734257" cy="760506"/>
          </a:xfrm>
        </p:grpSpPr>
        <p:sp>
          <p:nvSpPr>
            <p:cNvPr id="18" name="Freeform 5">
              <a:extLst>
                <a:ext uri="{FF2B5EF4-FFF2-40B4-BE49-F238E27FC236}">
                  <a16:creationId xmlns:a16="http://schemas.microsoft.com/office/drawing/2014/main" id="{60EE09DD-C3DB-4266-BCC3-A765CFFBF37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6">
              <a:extLst>
                <a:ext uri="{FF2B5EF4-FFF2-40B4-BE49-F238E27FC236}">
                  <a16:creationId xmlns:a16="http://schemas.microsoft.com/office/drawing/2014/main" id="{5F301FE0-96DC-4EFB-BBEE-AED762C337C9}"/>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Freeform 8">
              <a:extLst>
                <a:ext uri="{FF2B5EF4-FFF2-40B4-BE49-F238E27FC236}">
                  <a16:creationId xmlns:a16="http://schemas.microsoft.com/office/drawing/2014/main" id="{3BEAD276-8850-4C0C-9777-8537000D522A}"/>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E5EE0A0-B07E-479B-9684-4BD09FA4376C}"/>
              </a:ext>
            </a:extLst>
          </p:cNvPr>
          <p:cNvSpPr>
            <a:spLocks noGrp="1"/>
          </p:cNvSpPr>
          <p:nvPr>
            <p:ph type="title"/>
          </p:nvPr>
        </p:nvSpPr>
        <p:spPr>
          <a:xfrm>
            <a:off x="550863" y="575409"/>
            <a:ext cx="4500562" cy="984885"/>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Picture Placeholder 2">
            <a:extLst>
              <a:ext uri="{FF2B5EF4-FFF2-40B4-BE49-F238E27FC236}">
                <a16:creationId xmlns:a16="http://schemas.microsoft.com/office/drawing/2014/main" id="{C11893A9-3462-4F51-83AE-5D2F124B985F}"/>
              </a:ext>
            </a:extLst>
          </p:cNvPr>
          <p:cNvSpPr>
            <a:spLocks noGrp="1"/>
          </p:cNvSpPr>
          <p:nvPr>
            <p:ph type="pic" idx="1"/>
          </p:nvPr>
        </p:nvSpPr>
        <p:spPr>
          <a:xfrm>
            <a:off x="5267324" y="575409"/>
            <a:ext cx="6373813" cy="5733316"/>
          </a:xfrm>
        </p:spPr>
        <p:txBody>
          <a:bodyPr>
            <a:normAutofit/>
          </a:bodyPr>
          <a:lstStyle>
            <a:lvl1pPr marL="0" indent="0">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BA9240C-79C0-4A88-A476-725DE1B9C28F}"/>
              </a:ext>
            </a:extLst>
          </p:cNvPr>
          <p:cNvSpPr>
            <a:spLocks noGrp="1"/>
          </p:cNvSpPr>
          <p:nvPr>
            <p:ph type="body" sz="half" idx="2"/>
          </p:nvPr>
        </p:nvSpPr>
        <p:spPr>
          <a:xfrm>
            <a:off x="550863" y="1776195"/>
            <a:ext cx="4500562" cy="4532530"/>
          </a:xfrm>
        </p:spPr>
        <p:txBody>
          <a:bodyPr anchor="t" anchorCtr="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lstStyle/>
          <a:p>
            <a:fld id="{E50BC9E2-CB44-4C05-9BB5-496C18A241E0}" type="datetime2">
              <a:rPr lang="en-US" smtClean="0"/>
              <a:t>Friday, December 11, 2020</a:t>
            </a:fld>
            <a:endParaRPr lang="en-US"/>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443813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rm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900">
                <a:solidFill>
                  <a:schemeClr val="tx1">
                    <a:alpha val="80000"/>
                  </a:schemeClr>
                </a:solidFill>
              </a:defRPr>
            </a:lvl1pPr>
          </a:lstStyle>
          <a:p>
            <a:fld id="{246CB39B-5F4C-4A7E-9BE3-AAFD45576D16}" type="datetime2">
              <a:rPr lang="en-US" smtClean="0"/>
              <a:t>Friday, December 11, 2020</a:t>
            </a:fld>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900">
                <a:solidFill>
                  <a:schemeClr val="tx1">
                    <a:alpha val="80000"/>
                  </a:schemeClr>
                </a:solidFill>
              </a:defRPr>
            </a:lvl1pPr>
          </a:lstStyle>
          <a:p>
            <a:r>
              <a:rPr lang="en-US"/>
              <a:t>Sample Footer</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900">
                <a:solidFill>
                  <a:schemeClr val="tx1">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2615642257"/>
      </p:ext>
    </p:extLst>
  </p:cSld>
  <p:clrMap bg1="dk1" tx1="lt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ftr="0" dt="0"/>
  <p:txStyles>
    <p:titleStyle>
      <a:lvl1pPr algn="l" defTabSz="914400" rtl="0" eaLnBrk="1" latinLnBrk="0" hangingPunct="1">
        <a:lnSpc>
          <a:spcPct val="10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248CBE-30DE-4599-B914-18EAF1930C93}"/>
              </a:ext>
            </a:extLst>
          </p:cNvPr>
          <p:cNvSpPr>
            <a:spLocks noGrp="1"/>
          </p:cNvSpPr>
          <p:nvPr>
            <p:ph type="ctrTitle"/>
          </p:nvPr>
        </p:nvSpPr>
        <p:spPr>
          <a:xfrm>
            <a:off x="550864" y="1051551"/>
            <a:ext cx="3753850" cy="3562652"/>
          </a:xfrm>
        </p:spPr>
        <p:txBody>
          <a:bodyPr anchor="b">
            <a:normAutofit/>
          </a:bodyPr>
          <a:lstStyle/>
          <a:p>
            <a:r>
              <a:rPr lang="en-US" sz="4800" dirty="0">
                <a:solidFill>
                  <a:schemeClr val="tx2"/>
                </a:solidFill>
              </a:rPr>
              <a:t>Targeted Improvement Plan (TIP)</a:t>
            </a:r>
          </a:p>
        </p:txBody>
      </p:sp>
      <p:grpSp>
        <p:nvGrpSpPr>
          <p:cNvPr id="11" name="Group 10">
            <a:extLst>
              <a:ext uri="{FF2B5EF4-FFF2-40B4-BE49-F238E27FC236}">
                <a16:creationId xmlns:a16="http://schemas.microsoft.com/office/drawing/2014/main" id="{4592A8CB-0B0A-43A5-86F4-712B0C46967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1850" y="444676"/>
            <a:ext cx="667802" cy="631474"/>
            <a:chOff x="10478914" y="1506691"/>
            <a:chExt cx="667802" cy="631474"/>
          </a:xfrm>
        </p:grpSpPr>
        <p:sp>
          <p:nvSpPr>
            <p:cNvPr id="12" name="Freeform: Shape 11">
              <a:extLst>
                <a:ext uri="{FF2B5EF4-FFF2-40B4-BE49-F238E27FC236}">
                  <a16:creationId xmlns:a16="http://schemas.microsoft.com/office/drawing/2014/main" id="{4C63B2AC-3D19-416D-A37F-2DDA8A36513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3" name="Oval 12">
              <a:extLst>
                <a:ext uri="{FF2B5EF4-FFF2-40B4-BE49-F238E27FC236}">
                  <a16:creationId xmlns:a16="http://schemas.microsoft.com/office/drawing/2014/main" id="{8A474391-1271-45F9-A39C-8641371ABC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pic>
        <p:nvPicPr>
          <p:cNvPr id="4" name="Picture 3">
            <a:extLst>
              <a:ext uri="{FF2B5EF4-FFF2-40B4-BE49-F238E27FC236}">
                <a16:creationId xmlns:a16="http://schemas.microsoft.com/office/drawing/2014/main" id="{4CEC3F63-688D-4CEE-9C8D-0A53B323EE95}"/>
              </a:ext>
            </a:extLst>
          </p:cNvPr>
          <p:cNvPicPr>
            <a:picLocks noChangeAspect="1"/>
          </p:cNvPicPr>
          <p:nvPr/>
        </p:nvPicPr>
        <p:blipFill rotWithShape="1">
          <a:blip r:embed="rId2"/>
          <a:srcRect t="7698" r="-2" b="-2"/>
          <a:stretch/>
        </p:blipFill>
        <p:spPr>
          <a:xfrm>
            <a:off x="4743450" y="10"/>
            <a:ext cx="7448551" cy="6857990"/>
          </a:xfrm>
          <a:custGeom>
            <a:avLst/>
            <a:gdLst/>
            <a:ahLst/>
            <a:cxnLst/>
            <a:rect l="l" t="t" r="r" b="b"/>
            <a:pathLst>
              <a:path w="7448551" h="6858000">
                <a:moveTo>
                  <a:pt x="0" y="0"/>
                </a:moveTo>
                <a:lnTo>
                  <a:pt x="7448551" y="0"/>
                </a:lnTo>
                <a:lnTo>
                  <a:pt x="7448551" y="6858000"/>
                </a:lnTo>
                <a:lnTo>
                  <a:pt x="0" y="6858000"/>
                </a:lnTo>
                <a:close/>
              </a:path>
            </a:pathLst>
          </a:custGeom>
        </p:spPr>
      </p:pic>
      <p:sp>
        <p:nvSpPr>
          <p:cNvPr id="30" name="Rectangle 14">
            <a:extLst>
              <a:ext uri="{FF2B5EF4-FFF2-40B4-BE49-F238E27FC236}">
                <a16:creationId xmlns:a16="http://schemas.microsoft.com/office/drawing/2014/main" id="{41AC6C06-99FE-4BA1-BC82-8406A424CD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7AEC842D-C905-4DEA-B1C3-CA51995C5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21219" y="5433223"/>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502884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5931BE0-4B93-4D6C-878E-ACC59D6B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2F59A0-29D9-401C-8A88-A6FC3CD9A38B}"/>
              </a:ext>
            </a:extLst>
          </p:cNvPr>
          <p:cNvSpPr>
            <a:spLocks noGrp="1"/>
          </p:cNvSpPr>
          <p:nvPr>
            <p:ph type="title"/>
          </p:nvPr>
        </p:nvSpPr>
        <p:spPr>
          <a:xfrm>
            <a:off x="2224405" y="1520825"/>
            <a:ext cx="9416731" cy="1333057"/>
          </a:xfrm>
        </p:spPr>
        <p:txBody>
          <a:bodyPr wrap="square" anchor="t">
            <a:normAutofit/>
          </a:bodyPr>
          <a:lstStyle/>
          <a:p>
            <a:r>
              <a:rPr lang="en-US" dirty="0">
                <a:solidFill>
                  <a:schemeClr val="tx2"/>
                </a:solidFill>
              </a:rPr>
              <a:t>Why do we need the TIP?</a:t>
            </a:r>
          </a:p>
        </p:txBody>
      </p:sp>
      <p:sp>
        <p:nvSpPr>
          <p:cNvPr id="10" name="Freeform: Shape 9">
            <a:extLst>
              <a:ext uri="{FF2B5EF4-FFF2-40B4-BE49-F238E27FC236}">
                <a16:creationId xmlns:a16="http://schemas.microsoft.com/office/drawing/2014/main" id="{6D438371-A37F-43CB-8166-3E9115593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274870" y="-114297"/>
            <a:ext cx="1853969" cy="926985"/>
          </a:xfrm>
          <a:custGeom>
            <a:avLst/>
            <a:gdLst>
              <a:gd name="connsiteX0" fmla="*/ 958943 w 1853969"/>
              <a:gd name="connsiteY0" fmla="*/ 1614 h 926985"/>
              <a:gd name="connsiteX1" fmla="*/ 1852355 w 1853969"/>
              <a:gd name="connsiteY1" fmla="*/ 895026 h 926985"/>
              <a:gd name="connsiteX2" fmla="*/ 1853969 w 1853969"/>
              <a:gd name="connsiteY2" fmla="*/ 926985 h 926985"/>
              <a:gd name="connsiteX3" fmla="*/ 1390476 w 1853969"/>
              <a:gd name="connsiteY3" fmla="*/ 926985 h 926985"/>
              <a:gd name="connsiteX4" fmla="*/ 926984 w 1853969"/>
              <a:gd name="connsiteY4" fmla="*/ 463493 h 926985"/>
              <a:gd name="connsiteX5" fmla="*/ 463493 w 1853969"/>
              <a:gd name="connsiteY5" fmla="*/ 926985 h 926985"/>
              <a:gd name="connsiteX6" fmla="*/ 0 w 1853969"/>
              <a:gd name="connsiteY6" fmla="*/ 926985 h 926985"/>
              <a:gd name="connsiteX7" fmla="*/ 926985 w 1853969"/>
              <a:gd name="connsiteY7" fmla="*/ 0 h 92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53969" h="926985">
                <a:moveTo>
                  <a:pt x="958943" y="1614"/>
                </a:moveTo>
                <a:lnTo>
                  <a:pt x="1852355" y="895026"/>
                </a:lnTo>
                <a:lnTo>
                  <a:pt x="1853969" y="926985"/>
                </a:lnTo>
                <a:lnTo>
                  <a:pt x="1390476" y="926985"/>
                </a:lnTo>
                <a:cubicBezTo>
                  <a:pt x="1390476" y="671005"/>
                  <a:pt x="1182964" y="463493"/>
                  <a:pt x="926984" y="463493"/>
                </a:cubicBezTo>
                <a:cubicBezTo>
                  <a:pt x="671005" y="463493"/>
                  <a:pt x="463493" y="671005"/>
                  <a:pt x="463493" y="926985"/>
                </a:cubicBezTo>
                <a:lnTo>
                  <a:pt x="0" y="926985"/>
                </a:lnTo>
                <a:cubicBezTo>
                  <a:pt x="0" y="415026"/>
                  <a:pt x="415025" y="0"/>
                  <a:pt x="926985" y="0"/>
                </a:cubicBezTo>
                <a:close/>
              </a:path>
            </a:pathLst>
          </a:custGeom>
          <a:solidFill>
            <a:schemeClr val="bg2"/>
          </a:solidFill>
          <a:ln>
            <a:noFill/>
          </a:ln>
          <a:effectLst>
            <a:innerShdw blurRad="254000" dist="50800" dir="54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12" name="Oval 11">
            <a:extLst>
              <a:ext uri="{FF2B5EF4-FFF2-40B4-BE49-F238E27FC236}">
                <a16:creationId xmlns:a16="http://schemas.microsoft.com/office/drawing/2014/main" id="{2AE18936-8FC4-4357-B2D0-AEEAFF4D7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968027" y="-45404"/>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4" name="Oval 13">
            <a:extLst>
              <a:ext uri="{FF2B5EF4-FFF2-40B4-BE49-F238E27FC236}">
                <a16:creationId xmlns:a16="http://schemas.microsoft.com/office/drawing/2014/main" id="{3CF94A42-720D-4B81-8D24-E4A974DE02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87001" y="93562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E15EB72A-E1B0-4CE0-BB0D-BEFCDF8EFF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315857" y="-131277"/>
            <a:ext cx="1853969" cy="1042921"/>
          </a:xfrm>
          <a:custGeom>
            <a:avLst/>
            <a:gdLst>
              <a:gd name="connsiteX0" fmla="*/ 959154 w 1853969"/>
              <a:gd name="connsiteY0" fmla="*/ 1828 h 1042921"/>
              <a:gd name="connsiteX1" fmla="*/ 1842210 w 1853969"/>
              <a:gd name="connsiteY1" fmla="*/ 884883 h 1042921"/>
              <a:gd name="connsiteX2" fmla="*/ 1849183 w 1853969"/>
              <a:gd name="connsiteY2" fmla="*/ 936288 h 1042921"/>
              <a:gd name="connsiteX3" fmla="*/ 1853969 w 1853969"/>
              <a:gd name="connsiteY3" fmla="*/ 1042921 h 1042921"/>
              <a:gd name="connsiteX4" fmla="*/ 1390476 w 1853969"/>
              <a:gd name="connsiteY4" fmla="*/ 1042921 h 1042921"/>
              <a:gd name="connsiteX5" fmla="*/ 926984 w 1853969"/>
              <a:gd name="connsiteY5" fmla="*/ 521461 h 1042921"/>
              <a:gd name="connsiteX6" fmla="*/ 463493 w 1853969"/>
              <a:gd name="connsiteY6" fmla="*/ 1042921 h 1042921"/>
              <a:gd name="connsiteX7" fmla="*/ 0 w 1853969"/>
              <a:gd name="connsiteY7" fmla="*/ 1042921 h 1042921"/>
              <a:gd name="connsiteX8" fmla="*/ 926985 w 1853969"/>
              <a:gd name="connsiteY8" fmla="*/ 0 h 1042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3969" h="1042921">
                <a:moveTo>
                  <a:pt x="959154" y="1828"/>
                </a:moveTo>
                <a:lnTo>
                  <a:pt x="1842210" y="884883"/>
                </a:lnTo>
                <a:lnTo>
                  <a:pt x="1849183" y="936288"/>
                </a:lnTo>
                <a:cubicBezTo>
                  <a:pt x="1852348" y="971348"/>
                  <a:pt x="1853969" y="1006922"/>
                  <a:pt x="1853969" y="1042921"/>
                </a:cubicBezTo>
                <a:lnTo>
                  <a:pt x="1390476" y="1042921"/>
                </a:lnTo>
                <a:cubicBezTo>
                  <a:pt x="1390476" y="754927"/>
                  <a:pt x="1182964" y="521461"/>
                  <a:pt x="926984" y="521461"/>
                </a:cubicBezTo>
                <a:cubicBezTo>
                  <a:pt x="671005" y="521461"/>
                  <a:pt x="463493" y="754927"/>
                  <a:pt x="463493" y="1042921"/>
                </a:cubicBezTo>
                <a:lnTo>
                  <a:pt x="0" y="1042921"/>
                </a:lnTo>
                <a:cubicBezTo>
                  <a:pt x="0" y="466932"/>
                  <a:pt x="415025" y="0"/>
                  <a:pt x="926985" y="0"/>
                </a:cubicBezTo>
                <a:close/>
              </a:path>
            </a:pathLst>
          </a:custGeom>
          <a:solidFill>
            <a:schemeClr val="bg2">
              <a:lumMod val="50000"/>
              <a:lumOff val="50000"/>
              <a:alpha val="2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18" name="Oval 17">
            <a:extLst>
              <a:ext uri="{FF2B5EF4-FFF2-40B4-BE49-F238E27FC236}">
                <a16:creationId xmlns:a16="http://schemas.microsoft.com/office/drawing/2014/main" id="{88D9FE19-3EE9-41F7-8054-F2C86DBEB3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9908" y="4729022"/>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D9FEF5A8-8293-410A-81C2-6882DF8184B2}"/>
              </a:ext>
            </a:extLst>
          </p:cNvPr>
          <p:cNvSpPr>
            <a:spLocks noGrp="1"/>
          </p:cNvSpPr>
          <p:nvPr>
            <p:ph idx="1"/>
          </p:nvPr>
        </p:nvSpPr>
        <p:spPr>
          <a:xfrm>
            <a:off x="2197804" y="2429164"/>
            <a:ext cx="6598534" cy="3663661"/>
          </a:xfrm>
        </p:spPr>
        <p:txBody>
          <a:bodyPr anchor="t">
            <a:normAutofit/>
          </a:bodyPr>
          <a:lstStyle/>
          <a:p>
            <a:pPr>
              <a:lnSpc>
                <a:spcPct val="100000"/>
              </a:lnSpc>
            </a:pPr>
            <a:endParaRPr lang="en-US" sz="1600" b="0" i="0" dirty="0">
              <a:effectLst/>
              <a:latin typeface="Open Sans"/>
            </a:endParaRPr>
          </a:p>
          <a:p>
            <a:pPr>
              <a:lnSpc>
                <a:spcPct val="100000"/>
              </a:lnSpc>
            </a:pPr>
            <a:r>
              <a:rPr lang="en-US" sz="1600" b="0" i="0" dirty="0">
                <a:solidFill>
                  <a:schemeClr val="tx2">
                    <a:alpha val="60000"/>
                  </a:schemeClr>
                </a:solidFill>
                <a:effectLst/>
                <a:latin typeface="Open Sans"/>
              </a:rPr>
              <a:t>Campuses rated Improvement Required in the most recent or prior school-year by the State accountability system and campuses designated as Focus or Priority campuses in 2019 by the Federal accountability system must engage in the Texas Accountability Intervention System </a:t>
            </a:r>
            <a:r>
              <a:rPr lang="en-US" sz="1600" b="0" i="0" dirty="0">
                <a:effectLst/>
                <a:latin typeface="Open Sans"/>
              </a:rPr>
              <a:t>(TAIS) in the current school-year. TAIS is a continuous improvement process that consists of data analysis, needs assessment, improvement planning, and implementation and monitoring of a Targeted Improvement Plan (TIP).</a:t>
            </a:r>
          </a:p>
          <a:p>
            <a:pPr>
              <a:lnSpc>
                <a:spcPct val="100000"/>
              </a:lnSpc>
            </a:pPr>
            <a:r>
              <a:rPr lang="en-US" sz="1600" b="0" i="0" dirty="0">
                <a:effectLst/>
                <a:latin typeface="Open Sans"/>
              </a:rPr>
              <a:t>Parents, community members, teachers, and Board members can provide input on the campus TIP, including sharing concerns and possible solutions for improvement.  </a:t>
            </a:r>
          </a:p>
          <a:p>
            <a:pPr>
              <a:lnSpc>
                <a:spcPct val="100000"/>
              </a:lnSpc>
            </a:pPr>
            <a:endParaRPr lang="en-US" sz="1200" dirty="0"/>
          </a:p>
        </p:txBody>
      </p:sp>
      <p:grpSp>
        <p:nvGrpSpPr>
          <p:cNvPr id="37" name="Group 19">
            <a:extLst>
              <a:ext uri="{FF2B5EF4-FFF2-40B4-BE49-F238E27FC236}">
                <a16:creationId xmlns:a16="http://schemas.microsoft.com/office/drawing/2014/main" id="{1D7EF0A0-9237-4001-884B-9E0F5ECE494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962595" y="3429000"/>
            <a:ext cx="2679292" cy="2525894"/>
            <a:chOff x="9469123" y="4029759"/>
            <a:chExt cx="2679292" cy="2525894"/>
          </a:xfrm>
        </p:grpSpPr>
        <p:sp>
          <p:nvSpPr>
            <p:cNvPr id="21" name="Freeform: Shape 20">
              <a:extLst>
                <a:ext uri="{FF2B5EF4-FFF2-40B4-BE49-F238E27FC236}">
                  <a16:creationId xmlns:a16="http://schemas.microsoft.com/office/drawing/2014/main" id="{149490B2-2AF9-4660-9B40-248A345D953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8100000">
              <a:off x="9988415" y="4029759"/>
              <a:ext cx="2160000" cy="252589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508000" dist="203200" dir="7320000">
                <a:schemeClr val="accent1">
                  <a:lumMod val="60000"/>
                  <a:lumOff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21">
              <a:extLst>
                <a:ext uri="{FF2B5EF4-FFF2-40B4-BE49-F238E27FC236}">
                  <a16:creationId xmlns:a16="http://schemas.microsoft.com/office/drawing/2014/main" id="{0364A160-6ADA-4260-92B9-9BD8B66812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10009123" y="3693413"/>
              <a:ext cx="1080000" cy="2160000"/>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1244473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0B7752B-728D-4CA3-8923-C4F7F7702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38BF4A-2948-411A-9251-3743D978E3F4}"/>
              </a:ext>
            </a:extLst>
          </p:cNvPr>
          <p:cNvSpPr>
            <a:spLocks noGrp="1"/>
          </p:cNvSpPr>
          <p:nvPr>
            <p:ph type="title"/>
          </p:nvPr>
        </p:nvSpPr>
        <p:spPr>
          <a:xfrm>
            <a:off x="550863" y="1520825"/>
            <a:ext cx="4535487" cy="3779838"/>
          </a:xfrm>
        </p:spPr>
        <p:txBody>
          <a:bodyPr anchor="ctr">
            <a:normAutofit/>
          </a:bodyPr>
          <a:lstStyle/>
          <a:p>
            <a:r>
              <a:rPr lang="en-US" sz="6400" dirty="0">
                <a:solidFill>
                  <a:schemeClr val="tx2"/>
                </a:solidFill>
              </a:rPr>
              <a:t>What is the TIP?</a:t>
            </a:r>
          </a:p>
        </p:txBody>
      </p:sp>
      <p:grpSp>
        <p:nvGrpSpPr>
          <p:cNvPr id="11" name="Group 10">
            <a:extLst>
              <a:ext uri="{FF2B5EF4-FFF2-40B4-BE49-F238E27FC236}">
                <a16:creationId xmlns:a16="http://schemas.microsoft.com/office/drawing/2014/main" id="{20205E53-D75C-4F15-A4A3-21DA0826FCE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2950" y="623661"/>
            <a:ext cx="667800" cy="631474"/>
            <a:chOff x="8069541" y="1262702"/>
            <a:chExt cx="667800" cy="631474"/>
          </a:xfrm>
        </p:grpSpPr>
        <p:sp>
          <p:nvSpPr>
            <p:cNvPr id="12" name="Freeform: Shape 11">
              <a:extLst>
                <a:ext uri="{FF2B5EF4-FFF2-40B4-BE49-F238E27FC236}">
                  <a16:creationId xmlns:a16="http://schemas.microsoft.com/office/drawing/2014/main" id="{EB48C7E5-9699-4FB1-9EEE-581C686293C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a:off x="8069541" y="1262702"/>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10200000" scaled="0"/>
            </a:gradFill>
            <a:ln>
              <a:noFill/>
            </a:ln>
            <a:effectLst>
              <a:innerShdw blurRad="127000" dist="50800" dir="42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3" name="Oval 12">
              <a:extLst>
                <a:ext uri="{FF2B5EF4-FFF2-40B4-BE49-F238E27FC236}">
                  <a16:creationId xmlns:a16="http://schemas.microsoft.com/office/drawing/2014/main" id="{316993F2-7052-4269-8B81-AC271D2D99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8332341" y="1436239"/>
              <a:ext cx="270000" cy="540000"/>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
        <p:nvSpPr>
          <p:cNvPr id="15" name="Oval 14">
            <a:extLst>
              <a:ext uri="{FF2B5EF4-FFF2-40B4-BE49-F238E27FC236}">
                <a16:creationId xmlns:a16="http://schemas.microsoft.com/office/drawing/2014/main" id="{52D58DC7-20C8-4471-BAA7-B296A2AEC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384" y="49771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Freeform: Shape 16">
            <a:extLst>
              <a:ext uri="{FF2B5EF4-FFF2-40B4-BE49-F238E27FC236}">
                <a16:creationId xmlns:a16="http://schemas.microsoft.com/office/drawing/2014/main" id="{8E4AABAC-100B-437F-86D3-981412859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3261346" y="5733597"/>
            <a:ext cx="1758388" cy="926985"/>
          </a:xfrm>
          <a:custGeom>
            <a:avLst/>
            <a:gdLst>
              <a:gd name="connsiteX0" fmla="*/ 1486881 w 1758388"/>
              <a:gd name="connsiteY0" fmla="*/ 271508 h 926985"/>
              <a:gd name="connsiteX1" fmla="*/ 1758388 w 1758388"/>
              <a:gd name="connsiteY1" fmla="*/ 926985 h 926985"/>
              <a:gd name="connsiteX2" fmla="*/ 1294895 w 1758388"/>
              <a:gd name="connsiteY2" fmla="*/ 926985 h 926985"/>
              <a:gd name="connsiteX3" fmla="*/ 831404 w 1758388"/>
              <a:gd name="connsiteY3" fmla="*/ 463493 h 926985"/>
              <a:gd name="connsiteX4" fmla="*/ 377328 w 1758388"/>
              <a:gd name="connsiteY4" fmla="*/ 833575 h 926985"/>
              <a:gd name="connsiteX5" fmla="*/ 371585 w 1758388"/>
              <a:gd name="connsiteY5" fmla="*/ 890552 h 926985"/>
              <a:gd name="connsiteX6" fmla="*/ 0 w 1758388"/>
              <a:gd name="connsiteY6" fmla="*/ 518968 h 926985"/>
              <a:gd name="connsiteX7" fmla="*/ 16301 w 1758388"/>
              <a:gd name="connsiteY7" fmla="*/ 485129 h 926985"/>
              <a:gd name="connsiteX8" fmla="*/ 831403 w 1758388"/>
              <a:gd name="connsiteY8" fmla="*/ 0 h 926985"/>
              <a:gd name="connsiteX9" fmla="*/ 1486881 w 1758388"/>
              <a:gd name="connsiteY9" fmla="*/ 271508 h 92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58388" h="926985">
                <a:moveTo>
                  <a:pt x="1486881" y="271508"/>
                </a:moveTo>
                <a:cubicBezTo>
                  <a:pt x="1654632" y="439259"/>
                  <a:pt x="1758388" y="671005"/>
                  <a:pt x="1758388" y="926985"/>
                </a:cubicBezTo>
                <a:lnTo>
                  <a:pt x="1294895" y="926985"/>
                </a:lnTo>
                <a:cubicBezTo>
                  <a:pt x="1294895" y="671005"/>
                  <a:pt x="1087383" y="463493"/>
                  <a:pt x="831404" y="463493"/>
                </a:cubicBezTo>
                <a:cubicBezTo>
                  <a:pt x="607421" y="463493"/>
                  <a:pt x="420547" y="622370"/>
                  <a:pt x="377328" y="833575"/>
                </a:cubicBezTo>
                <a:lnTo>
                  <a:pt x="371585" y="890552"/>
                </a:lnTo>
                <a:lnTo>
                  <a:pt x="0" y="518968"/>
                </a:lnTo>
                <a:lnTo>
                  <a:pt x="16301" y="485129"/>
                </a:lnTo>
                <a:cubicBezTo>
                  <a:pt x="173276" y="196165"/>
                  <a:pt x="479432" y="0"/>
                  <a:pt x="831403" y="0"/>
                </a:cubicBezTo>
                <a:cubicBezTo>
                  <a:pt x="1087383" y="0"/>
                  <a:pt x="1319129" y="103757"/>
                  <a:pt x="1486881" y="271508"/>
                </a:cubicBezTo>
                <a:close/>
              </a:path>
            </a:pathLst>
          </a:custGeom>
          <a:solidFill>
            <a:schemeClr val="bg2"/>
          </a:solidFill>
          <a:ln>
            <a:noFill/>
          </a:ln>
          <a:effectLst>
            <a:innerShdw blurRad="254000" dist="50800" dir="54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19" name="Freeform: Shape 18">
            <a:extLst>
              <a:ext uri="{FF2B5EF4-FFF2-40B4-BE49-F238E27FC236}">
                <a16:creationId xmlns:a16="http://schemas.microsoft.com/office/drawing/2014/main" id="{1DFD33E0-4D46-4176-BAE2-6AED15231C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3353363" y="5725768"/>
            <a:ext cx="1728640" cy="1042921"/>
          </a:xfrm>
          <a:custGeom>
            <a:avLst/>
            <a:gdLst>
              <a:gd name="connsiteX0" fmla="*/ 1391304 w 1728640"/>
              <a:gd name="connsiteY0" fmla="*/ 238153 h 1042921"/>
              <a:gd name="connsiteX1" fmla="*/ 1728640 w 1728640"/>
              <a:gd name="connsiteY1" fmla="*/ 1042921 h 1042921"/>
              <a:gd name="connsiteX2" fmla="*/ 1265147 w 1728640"/>
              <a:gd name="connsiteY2" fmla="*/ 1042921 h 1042921"/>
              <a:gd name="connsiteX3" fmla="*/ 801655 w 1728640"/>
              <a:gd name="connsiteY3" fmla="*/ 521461 h 1042921"/>
              <a:gd name="connsiteX4" fmla="*/ 374587 w 1728640"/>
              <a:gd name="connsiteY4" fmla="*/ 839945 h 1042921"/>
              <a:gd name="connsiteX5" fmla="*/ 362576 w 1728640"/>
              <a:gd name="connsiteY5" fmla="*/ 883477 h 1042921"/>
              <a:gd name="connsiteX6" fmla="*/ 0 w 1728640"/>
              <a:gd name="connsiteY6" fmla="*/ 520901 h 1042921"/>
              <a:gd name="connsiteX7" fmla="*/ 32986 w 1728640"/>
              <a:gd name="connsiteY7" fmla="*/ 459814 h 1042921"/>
              <a:gd name="connsiteX8" fmla="*/ 801656 w 1728640"/>
              <a:gd name="connsiteY8" fmla="*/ 0 h 1042921"/>
              <a:gd name="connsiteX9" fmla="*/ 1391304 w 1728640"/>
              <a:gd name="connsiteY9" fmla="*/ 238153 h 1042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28640" h="1042921">
                <a:moveTo>
                  <a:pt x="1391304" y="238153"/>
                </a:moveTo>
                <a:cubicBezTo>
                  <a:pt x="1597323" y="429440"/>
                  <a:pt x="1728640" y="718927"/>
                  <a:pt x="1728640" y="1042921"/>
                </a:cubicBezTo>
                <a:lnTo>
                  <a:pt x="1265147" y="1042921"/>
                </a:lnTo>
                <a:cubicBezTo>
                  <a:pt x="1265147" y="754926"/>
                  <a:pt x="1057635" y="521461"/>
                  <a:pt x="801655" y="521461"/>
                </a:cubicBezTo>
                <a:cubicBezTo>
                  <a:pt x="609671" y="521461"/>
                  <a:pt x="444949" y="652785"/>
                  <a:pt x="374587" y="839945"/>
                </a:cubicBezTo>
                <a:lnTo>
                  <a:pt x="362576" y="883477"/>
                </a:lnTo>
                <a:lnTo>
                  <a:pt x="0" y="520901"/>
                </a:lnTo>
                <a:lnTo>
                  <a:pt x="32986" y="459814"/>
                </a:lnTo>
                <a:cubicBezTo>
                  <a:pt x="199571" y="182395"/>
                  <a:pt x="481681" y="0"/>
                  <a:pt x="801656" y="0"/>
                </a:cubicBezTo>
                <a:cubicBezTo>
                  <a:pt x="1025638" y="0"/>
                  <a:pt x="1231066" y="89374"/>
                  <a:pt x="1391304" y="238153"/>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21" name="Oval 20">
            <a:extLst>
              <a:ext uri="{FF2B5EF4-FFF2-40B4-BE49-F238E27FC236}">
                <a16:creationId xmlns:a16="http://schemas.microsoft.com/office/drawing/2014/main" id="{022B5D87-7689-4E7F-B03A-7F803B5DF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872920" y="5836283"/>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aphicFrame>
        <p:nvGraphicFramePr>
          <p:cNvPr id="5" name="Content Placeholder 2">
            <a:extLst>
              <a:ext uri="{FF2B5EF4-FFF2-40B4-BE49-F238E27FC236}">
                <a16:creationId xmlns:a16="http://schemas.microsoft.com/office/drawing/2014/main" id="{B1DE67BE-521E-458F-80C1-D5AA6F9FB04E}"/>
              </a:ext>
            </a:extLst>
          </p:cNvPr>
          <p:cNvGraphicFramePr>
            <a:graphicFrameLocks noGrp="1"/>
          </p:cNvGraphicFramePr>
          <p:nvPr>
            <p:ph idx="1"/>
            <p:extLst>
              <p:ext uri="{D42A27DB-BD31-4B8C-83A1-F6EECF244321}">
                <p14:modId xmlns:p14="http://schemas.microsoft.com/office/powerpoint/2010/main" val="3490152046"/>
              </p:ext>
            </p:extLst>
          </p:nvPr>
        </p:nvGraphicFramePr>
        <p:xfrm>
          <a:off x="5267325" y="549275"/>
          <a:ext cx="6373814" cy="5759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607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88399-FFDB-41B6-947B-61A4F6C52175}"/>
              </a:ext>
            </a:extLst>
          </p:cNvPr>
          <p:cNvSpPr>
            <a:spLocks noGrp="1"/>
          </p:cNvSpPr>
          <p:nvPr>
            <p:ph type="title"/>
          </p:nvPr>
        </p:nvSpPr>
        <p:spPr/>
        <p:txBody>
          <a:bodyPr>
            <a:normAutofit/>
          </a:bodyPr>
          <a:lstStyle/>
          <a:p>
            <a:r>
              <a:rPr lang="en-US" dirty="0">
                <a:solidFill>
                  <a:schemeClr val="tx2"/>
                </a:solidFill>
              </a:rPr>
              <a:t>Areas of Focus for 2020-2021</a:t>
            </a:r>
          </a:p>
        </p:txBody>
      </p:sp>
      <p:sp>
        <p:nvSpPr>
          <p:cNvPr id="3" name="Content Placeholder 2">
            <a:extLst>
              <a:ext uri="{FF2B5EF4-FFF2-40B4-BE49-F238E27FC236}">
                <a16:creationId xmlns:a16="http://schemas.microsoft.com/office/drawing/2014/main" id="{ACE13E5B-9875-4DB7-ABD1-C2188A0A8743}"/>
              </a:ext>
            </a:extLst>
          </p:cNvPr>
          <p:cNvSpPr>
            <a:spLocks noGrp="1"/>
          </p:cNvSpPr>
          <p:nvPr>
            <p:ph idx="1"/>
          </p:nvPr>
        </p:nvSpPr>
        <p:spPr>
          <a:xfrm>
            <a:off x="550863" y="1719743"/>
            <a:ext cx="11090274" cy="4373081"/>
          </a:xfrm>
        </p:spPr>
        <p:txBody>
          <a:bodyPr>
            <a:normAutofit fontScale="92500" lnSpcReduction="20000"/>
          </a:bodyPr>
          <a:lstStyle/>
          <a:p>
            <a:r>
              <a:rPr lang="en-US" dirty="0">
                <a:solidFill>
                  <a:schemeClr val="tx2"/>
                </a:solidFill>
                <a:latin typeface="Open Sans"/>
              </a:rPr>
              <a:t>We work in conjunction with Region 13 on developing our areas for focus by utilizing the Effective Schools Framework that was developed by TEA.</a:t>
            </a:r>
          </a:p>
          <a:p>
            <a:r>
              <a:rPr lang="en-US" dirty="0">
                <a:solidFill>
                  <a:schemeClr val="tx2"/>
                </a:solidFill>
                <a:latin typeface="Open Sans"/>
              </a:rPr>
              <a:t>This years’ areas of focus are:</a:t>
            </a:r>
          </a:p>
          <a:p>
            <a:pPr lvl="1"/>
            <a:r>
              <a:rPr lang="en-US" sz="1500" dirty="0">
                <a:solidFill>
                  <a:schemeClr val="tx2"/>
                </a:solidFill>
                <a:latin typeface="Open Sans"/>
              </a:rPr>
              <a:t>2.1 Recruit, select, assign, induct, and retain a full staff of highly qualified educators.</a:t>
            </a:r>
          </a:p>
          <a:p>
            <a:pPr lvl="2"/>
            <a:r>
              <a:rPr lang="en-US" sz="1500" dirty="0">
                <a:solidFill>
                  <a:schemeClr val="tx2"/>
                </a:solidFill>
                <a:latin typeface="Open Sans"/>
              </a:rPr>
              <a:t>Our desired annual outcome is that all positions on our campus will be consistently filled throughout the school year.</a:t>
            </a:r>
          </a:p>
          <a:p>
            <a:pPr lvl="1"/>
            <a:r>
              <a:rPr lang="en-US" sz="1500" dirty="0">
                <a:solidFill>
                  <a:schemeClr val="tx2"/>
                </a:solidFill>
                <a:latin typeface="Open Sans"/>
              </a:rPr>
              <a:t>4.1 Curriculum and assessment aligned to TEKS with a year-long scope and sequence.</a:t>
            </a:r>
          </a:p>
          <a:p>
            <a:pPr lvl="2"/>
            <a:r>
              <a:rPr lang="en-US" sz="1500" dirty="0">
                <a:solidFill>
                  <a:schemeClr val="tx2"/>
                </a:solidFill>
                <a:latin typeface="Open Sans"/>
              </a:rPr>
              <a:t>Our desired outcome is that the one-year scope and sequence can be adapted for remote and in-school instruction (with the new COVID-19 regulations) by the end of the school year for both modes of instruction.</a:t>
            </a:r>
          </a:p>
          <a:p>
            <a:pPr lvl="1"/>
            <a:r>
              <a:rPr lang="en-US" sz="1500" dirty="0">
                <a:solidFill>
                  <a:schemeClr val="tx2"/>
                </a:solidFill>
                <a:latin typeface="Open Sans"/>
              </a:rPr>
              <a:t>5.1 Objective-driven daily lesson plans with formative assessments	</a:t>
            </a:r>
          </a:p>
          <a:p>
            <a:pPr lvl="2"/>
            <a:r>
              <a:rPr lang="en-US" sz="1500" dirty="0">
                <a:solidFill>
                  <a:schemeClr val="tx2"/>
                </a:solidFill>
                <a:latin typeface="Open Sans"/>
              </a:rPr>
              <a:t>Our desired outcome will be that all guides can enhance their skill level if they understand how data can provide valuable information relating to student success. Leadership will continue the progress in integrating the Montessori lessons with the TEKS by supporting teachers in creating and submitting daily lesson plans that include clear objectives, opening activities, time allotments, multiple, differentiated paths of instruction to a clearly defined curricular goal, including paths to meet the specific needs of students with disabilities and English learners among other student groups, and daily formative assessments along with exemplar responses.  </a:t>
            </a:r>
          </a:p>
        </p:txBody>
      </p:sp>
    </p:spTree>
    <p:extLst>
      <p:ext uri="{BB962C8B-B14F-4D97-AF65-F5344CB8AC3E}">
        <p14:creationId xmlns:p14="http://schemas.microsoft.com/office/powerpoint/2010/main" val="3391822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8" name="Rectangle 19">
            <a:extLst>
              <a:ext uri="{FF2B5EF4-FFF2-40B4-BE49-F238E27FC236}">
                <a16:creationId xmlns:a16="http://schemas.microsoft.com/office/drawing/2014/main" id="{A5931BE0-4B93-4D6C-878E-ACC59D6B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B303E2-0A6E-4678-92FE-8A27BE5F8F31}"/>
              </a:ext>
            </a:extLst>
          </p:cNvPr>
          <p:cNvSpPr>
            <a:spLocks noGrp="1"/>
          </p:cNvSpPr>
          <p:nvPr>
            <p:ph type="title"/>
          </p:nvPr>
        </p:nvSpPr>
        <p:spPr>
          <a:xfrm>
            <a:off x="550862" y="580363"/>
            <a:ext cx="5437188" cy="1997855"/>
          </a:xfrm>
        </p:spPr>
        <p:txBody>
          <a:bodyPr wrap="square" anchor="t">
            <a:normAutofit/>
          </a:bodyPr>
          <a:lstStyle/>
          <a:p>
            <a:pPr>
              <a:lnSpc>
                <a:spcPct val="90000"/>
              </a:lnSpc>
            </a:pPr>
            <a:r>
              <a:rPr lang="en-US" dirty="0">
                <a:solidFill>
                  <a:schemeClr val="tx2"/>
                </a:solidFill>
              </a:rPr>
              <a:t>Action steps for Cycle 2 (December-February)</a:t>
            </a:r>
          </a:p>
        </p:txBody>
      </p:sp>
      <p:sp>
        <p:nvSpPr>
          <p:cNvPr id="29" name="Oval 21">
            <a:extLst>
              <a:ext uri="{FF2B5EF4-FFF2-40B4-BE49-F238E27FC236}">
                <a16:creationId xmlns:a16="http://schemas.microsoft.com/office/drawing/2014/main" id="{6959C3E7-D59B-44C4-9BBD-3BC2A41A0C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151" y="3295640"/>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0" name="Group 23">
            <a:extLst>
              <a:ext uri="{FF2B5EF4-FFF2-40B4-BE49-F238E27FC236}">
                <a16:creationId xmlns:a16="http://schemas.microsoft.com/office/drawing/2014/main" id="{3654876B-FB01-4E58-9C9F-3D510011B1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22329" y="4018501"/>
            <a:ext cx="1468514" cy="1521012"/>
            <a:chOff x="8926879" y="88028"/>
            <a:chExt cx="1468514" cy="1521012"/>
          </a:xfrm>
        </p:grpSpPr>
        <p:sp>
          <p:nvSpPr>
            <p:cNvPr id="31" name="Freeform 5">
              <a:extLst>
                <a:ext uri="{FF2B5EF4-FFF2-40B4-BE49-F238E27FC236}">
                  <a16:creationId xmlns:a16="http://schemas.microsoft.com/office/drawing/2014/main" id="{6EE14B10-2C91-4CF8-ABB6-7E21AA98CC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800000">
              <a:off x="9153221" y="88028"/>
              <a:ext cx="1242172" cy="729202"/>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4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2" name="Freeform 6">
              <a:extLst>
                <a:ext uri="{FF2B5EF4-FFF2-40B4-BE49-F238E27FC236}">
                  <a16:creationId xmlns:a16="http://schemas.microsoft.com/office/drawing/2014/main" id="{5A93B35E-1AB2-4CCC-91AC-122E57A18A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800000">
              <a:off x="8926879" y="221946"/>
              <a:ext cx="611884" cy="1076550"/>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4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7" name="Freeform 8">
              <a:extLst>
                <a:ext uri="{FF2B5EF4-FFF2-40B4-BE49-F238E27FC236}">
                  <a16:creationId xmlns:a16="http://schemas.microsoft.com/office/drawing/2014/main" id="{E9951197-11BD-489A-BF2C-E542541ABC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800000">
              <a:off x="9455555" y="532490"/>
              <a:ext cx="630288" cy="1076550"/>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40000"/>
                    <a:lumOff val="60000"/>
                    <a:alpha val="60000"/>
                  </a:schemeClr>
                </a:gs>
              </a:gsLst>
              <a:lin ang="18000000" scaled="0"/>
              <a:tileRect/>
            </a:gradFill>
            <a:ln>
              <a:noFill/>
            </a:ln>
            <a:effectLst>
              <a:innerShdw blurRad="508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3" name="Content Placeholder 2">
            <a:extLst>
              <a:ext uri="{FF2B5EF4-FFF2-40B4-BE49-F238E27FC236}">
                <a16:creationId xmlns:a16="http://schemas.microsoft.com/office/drawing/2014/main" id="{04477A71-6D2A-461A-A197-E24D2A730A4A}"/>
              </a:ext>
            </a:extLst>
          </p:cNvPr>
          <p:cNvSpPr>
            <a:spLocks noGrp="1"/>
          </p:cNvSpPr>
          <p:nvPr>
            <p:ph idx="1"/>
          </p:nvPr>
        </p:nvSpPr>
        <p:spPr>
          <a:xfrm>
            <a:off x="6400302" y="683492"/>
            <a:ext cx="5240835" cy="5409334"/>
          </a:xfrm>
        </p:spPr>
        <p:txBody>
          <a:bodyPr anchor="t">
            <a:noAutofit/>
          </a:bodyPr>
          <a:lstStyle/>
          <a:p>
            <a:pPr>
              <a:lnSpc>
                <a:spcPct val="100000"/>
              </a:lnSpc>
            </a:pPr>
            <a:r>
              <a:rPr lang="en-US" sz="1400" i="0" dirty="0">
                <a:effectLst/>
                <a:latin typeface="Open Sans"/>
              </a:rPr>
              <a:t>Leadership Team (LT) sends out a campus climate survey to staff.</a:t>
            </a:r>
          </a:p>
          <a:p>
            <a:pPr>
              <a:lnSpc>
                <a:spcPct val="100000"/>
              </a:lnSpc>
            </a:pPr>
            <a:r>
              <a:rPr lang="en-US" sz="1400" dirty="0">
                <a:latin typeface="Open Sans"/>
              </a:rPr>
              <a:t>LT reviews data from climate survey and develops a plan to improve the campus climate to improve staff retention.</a:t>
            </a:r>
          </a:p>
          <a:p>
            <a:pPr>
              <a:lnSpc>
                <a:spcPct val="100000"/>
              </a:lnSpc>
            </a:pPr>
            <a:r>
              <a:rPr lang="en-US" sz="1400" dirty="0">
                <a:latin typeface="Open Sans"/>
              </a:rPr>
              <a:t>LT continues to recruit highly-qualified candidates.</a:t>
            </a:r>
          </a:p>
          <a:p>
            <a:pPr>
              <a:lnSpc>
                <a:spcPct val="100000"/>
              </a:lnSpc>
            </a:pPr>
            <a:r>
              <a:rPr lang="en-US" sz="1400" dirty="0">
                <a:latin typeface="Open Sans"/>
              </a:rPr>
              <a:t>LT interviews highly-qualified candidates.</a:t>
            </a:r>
          </a:p>
          <a:p>
            <a:pPr>
              <a:lnSpc>
                <a:spcPct val="100000"/>
              </a:lnSpc>
            </a:pPr>
            <a:r>
              <a:rPr lang="en-US" sz="1400" dirty="0">
                <a:latin typeface="Open Sans"/>
              </a:rPr>
              <a:t>LT ensures the Montessori method and TEKS crosswalk is completed.</a:t>
            </a:r>
          </a:p>
          <a:p>
            <a:pPr>
              <a:lnSpc>
                <a:spcPct val="100000"/>
              </a:lnSpc>
            </a:pPr>
            <a:r>
              <a:rPr lang="en-US" sz="1400" dirty="0">
                <a:latin typeface="Open Sans"/>
              </a:rPr>
              <a:t>LT ensures the adaptation of the crosswalk to both in-person (with COVID restrictions) and remote learning is 75 % complete.</a:t>
            </a:r>
          </a:p>
          <a:p>
            <a:pPr>
              <a:lnSpc>
                <a:spcPct val="100000"/>
              </a:lnSpc>
            </a:pPr>
            <a:r>
              <a:rPr lang="en-US" sz="1400" dirty="0">
                <a:latin typeface="Open Sans"/>
              </a:rPr>
              <a:t>LT meets to engage in a lesson plan feedback calibration activity to build skills in this area.</a:t>
            </a:r>
          </a:p>
          <a:p>
            <a:pPr>
              <a:lnSpc>
                <a:spcPct val="100000"/>
              </a:lnSpc>
            </a:pPr>
            <a:r>
              <a:rPr lang="en-US" sz="1400" dirty="0">
                <a:latin typeface="Open Sans"/>
              </a:rPr>
              <a:t>PLCs discuss weekly lesson plans during meetings.</a:t>
            </a:r>
          </a:p>
          <a:p>
            <a:pPr>
              <a:lnSpc>
                <a:spcPct val="100000"/>
              </a:lnSpc>
            </a:pPr>
            <a:r>
              <a:rPr lang="en-US" sz="1400" dirty="0">
                <a:latin typeface="Open Sans"/>
              </a:rPr>
              <a:t>LT is purposefully calendaring out time for alignment .</a:t>
            </a:r>
          </a:p>
          <a:p>
            <a:pPr>
              <a:lnSpc>
                <a:spcPct val="100000"/>
              </a:lnSpc>
            </a:pPr>
            <a:r>
              <a:rPr lang="en-US" sz="1400" dirty="0">
                <a:latin typeface="Open Sans"/>
              </a:rPr>
              <a:t>Professional development on backward design.</a:t>
            </a:r>
          </a:p>
        </p:txBody>
      </p:sp>
    </p:spTree>
    <p:extLst>
      <p:ext uri="{BB962C8B-B14F-4D97-AF65-F5344CB8AC3E}">
        <p14:creationId xmlns:p14="http://schemas.microsoft.com/office/powerpoint/2010/main" val="889442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A5931BE0-4B93-4D6C-878E-ACC59D6B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894726-99E1-47B6-BF70-1F67DB2D512C}"/>
              </a:ext>
            </a:extLst>
          </p:cNvPr>
          <p:cNvSpPr>
            <a:spLocks noGrp="1"/>
          </p:cNvSpPr>
          <p:nvPr>
            <p:ph type="title"/>
          </p:nvPr>
        </p:nvSpPr>
        <p:spPr>
          <a:xfrm>
            <a:off x="550862" y="1435100"/>
            <a:ext cx="5437188" cy="1997855"/>
          </a:xfrm>
        </p:spPr>
        <p:txBody>
          <a:bodyPr wrap="square" anchor="t">
            <a:normAutofit/>
          </a:bodyPr>
          <a:lstStyle/>
          <a:p>
            <a:r>
              <a:rPr lang="en-US" dirty="0">
                <a:solidFill>
                  <a:schemeClr val="tx2"/>
                </a:solidFill>
              </a:rPr>
              <a:t>Action steps for Cycle 3 (March-May)</a:t>
            </a:r>
          </a:p>
        </p:txBody>
      </p:sp>
      <p:sp>
        <p:nvSpPr>
          <p:cNvPr id="18" name="Oval 9">
            <a:extLst>
              <a:ext uri="{FF2B5EF4-FFF2-40B4-BE49-F238E27FC236}">
                <a16:creationId xmlns:a16="http://schemas.microsoft.com/office/drawing/2014/main" id="{E4EDB960-BE37-4838-AAB6-6E22DA6445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50225" y="606559"/>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9" name="Group 11">
            <a:extLst>
              <a:ext uri="{FF2B5EF4-FFF2-40B4-BE49-F238E27FC236}">
                <a16:creationId xmlns:a16="http://schemas.microsoft.com/office/drawing/2014/main" id="{B51DF3C5-5417-4176-95C7-990706A4CD4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50862" y="3624151"/>
            <a:ext cx="2525894" cy="2684574"/>
            <a:chOff x="2046943" y="3949349"/>
            <a:chExt cx="2525894" cy="2684574"/>
          </a:xfrm>
        </p:grpSpPr>
        <p:sp>
          <p:nvSpPr>
            <p:cNvPr id="20" name="Freeform: Shape 12">
              <a:extLst>
                <a:ext uri="{FF2B5EF4-FFF2-40B4-BE49-F238E27FC236}">
                  <a16:creationId xmlns:a16="http://schemas.microsoft.com/office/drawing/2014/main" id="{0195573F-E56B-4722-AE62-512B28339B19}"/>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2700000">
              <a:off x="2229890" y="3766402"/>
              <a:ext cx="2160000" cy="252589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508000" dist="203200" dir="2700000">
                <a:schemeClr val="accent1">
                  <a:lumMod val="60000"/>
                  <a:lumOff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1" name="Oval 13">
              <a:extLst>
                <a:ext uri="{FF2B5EF4-FFF2-40B4-BE49-F238E27FC236}">
                  <a16:creationId xmlns:a16="http://schemas.microsoft.com/office/drawing/2014/main" id="{0E5BADC4-6F44-4F83-ABB7-22E8C45170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a:off x="2250249" y="4462667"/>
              <a:ext cx="1080000" cy="2171256"/>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3" name="Content Placeholder 2">
            <a:extLst>
              <a:ext uri="{FF2B5EF4-FFF2-40B4-BE49-F238E27FC236}">
                <a16:creationId xmlns:a16="http://schemas.microsoft.com/office/drawing/2014/main" id="{E1C00BAF-E9CB-4F1A-87F2-CF266F03B840}"/>
              </a:ext>
            </a:extLst>
          </p:cNvPr>
          <p:cNvSpPr>
            <a:spLocks noGrp="1"/>
          </p:cNvSpPr>
          <p:nvPr>
            <p:ph idx="1"/>
          </p:nvPr>
        </p:nvSpPr>
        <p:spPr>
          <a:xfrm>
            <a:off x="6381817" y="895928"/>
            <a:ext cx="4668408" cy="5476662"/>
          </a:xfrm>
        </p:spPr>
        <p:txBody>
          <a:bodyPr anchor="t">
            <a:normAutofit/>
          </a:bodyPr>
          <a:lstStyle/>
          <a:p>
            <a:pPr>
              <a:lnSpc>
                <a:spcPct val="100000"/>
              </a:lnSpc>
            </a:pPr>
            <a:r>
              <a:rPr lang="en-US" sz="1400" i="0" dirty="0">
                <a:effectLst/>
                <a:latin typeface="Open Sans"/>
              </a:rPr>
              <a:t>LT starts working on organization flow chart.</a:t>
            </a:r>
          </a:p>
          <a:p>
            <a:pPr>
              <a:lnSpc>
                <a:spcPct val="100000"/>
              </a:lnSpc>
            </a:pPr>
            <a:r>
              <a:rPr lang="en-US" sz="1400" i="0" dirty="0">
                <a:effectLst/>
                <a:latin typeface="Open Sans"/>
              </a:rPr>
              <a:t>LT continues to recruit highly-qualified candidates.</a:t>
            </a:r>
            <a:endParaRPr lang="en-US" sz="1400" dirty="0">
              <a:latin typeface="Open Sans"/>
            </a:endParaRPr>
          </a:p>
          <a:p>
            <a:pPr>
              <a:lnSpc>
                <a:spcPct val="100000"/>
              </a:lnSpc>
            </a:pPr>
            <a:r>
              <a:rPr lang="en-US" sz="1400" i="0" dirty="0">
                <a:effectLst/>
                <a:latin typeface="Open Sans"/>
              </a:rPr>
              <a:t>LT interviews highly-qualified candidates.</a:t>
            </a:r>
          </a:p>
          <a:p>
            <a:pPr>
              <a:lnSpc>
                <a:spcPct val="100000"/>
              </a:lnSpc>
            </a:pPr>
            <a:r>
              <a:rPr lang="en-US" sz="1400" i="0" dirty="0">
                <a:effectLst/>
                <a:latin typeface="Open Sans"/>
              </a:rPr>
              <a:t>LT ensures the adaptation of the crosswalk to both in-person (with COVID restrictions) and remote learning is 100 % complete.</a:t>
            </a:r>
            <a:endParaRPr lang="en-US" sz="1400" dirty="0">
              <a:latin typeface="Open Sans"/>
            </a:endParaRPr>
          </a:p>
          <a:p>
            <a:pPr>
              <a:lnSpc>
                <a:spcPct val="100000"/>
              </a:lnSpc>
            </a:pPr>
            <a:r>
              <a:rPr lang="en-US" sz="1400" i="0" dirty="0">
                <a:effectLst/>
                <a:latin typeface="Open Sans"/>
              </a:rPr>
              <a:t>PLCs discuss weekly lesson plans during meetings utilizing a backward design lens.</a:t>
            </a:r>
          </a:p>
          <a:p>
            <a:pPr>
              <a:lnSpc>
                <a:spcPct val="100000"/>
              </a:lnSpc>
            </a:pPr>
            <a:r>
              <a:rPr lang="en-US" sz="1400" i="0" dirty="0">
                <a:effectLst/>
                <a:latin typeface="Open Sans"/>
              </a:rPr>
              <a:t>LT is purposefully calendaring out time for alignment.</a:t>
            </a:r>
            <a:endParaRPr lang="en-US" sz="1400" dirty="0">
              <a:latin typeface="Open Sans"/>
            </a:endParaRPr>
          </a:p>
          <a:p>
            <a:pPr>
              <a:lnSpc>
                <a:spcPct val="100000"/>
              </a:lnSpc>
            </a:pPr>
            <a:r>
              <a:rPr lang="en-US" sz="1400" i="0" dirty="0">
                <a:effectLst/>
                <a:latin typeface="Open Sans"/>
              </a:rPr>
              <a:t>LT review feedback systems.</a:t>
            </a:r>
            <a:endParaRPr lang="en-US" sz="1400" dirty="0">
              <a:latin typeface="Open Sans"/>
            </a:endParaRPr>
          </a:p>
        </p:txBody>
      </p:sp>
    </p:spTree>
    <p:extLst>
      <p:ext uri="{BB962C8B-B14F-4D97-AF65-F5344CB8AC3E}">
        <p14:creationId xmlns:p14="http://schemas.microsoft.com/office/powerpoint/2010/main" val="1352941284"/>
      </p:ext>
    </p:extLst>
  </p:cSld>
  <p:clrMapOvr>
    <a:masterClrMapping/>
  </p:clrMapOvr>
</p:sld>
</file>

<file path=ppt/theme/theme1.xml><?xml version="1.0" encoding="utf-8"?>
<a:theme xmlns:a="http://schemas.openxmlformats.org/drawingml/2006/main" name="3DFloatVTI">
  <a:themeElements>
    <a:clrScheme name="AnalogousFromDarkSeedLeftStep">
      <a:dk1>
        <a:srgbClr val="000000"/>
      </a:dk1>
      <a:lt1>
        <a:srgbClr val="FFFFFF"/>
      </a:lt1>
      <a:dk2>
        <a:srgbClr val="191A36"/>
      </a:dk2>
      <a:lt2>
        <a:srgbClr val="E2E8E3"/>
      </a:lt2>
      <a:accent1>
        <a:srgbClr val="C34DA9"/>
      </a:accent1>
      <a:accent2>
        <a:srgbClr val="9A3BB1"/>
      </a:accent2>
      <a:accent3>
        <a:srgbClr val="7B4DC3"/>
      </a:accent3>
      <a:accent4>
        <a:srgbClr val="3B3EB1"/>
      </a:accent4>
      <a:accent5>
        <a:srgbClr val="4D81C3"/>
      </a:accent5>
      <a:accent6>
        <a:srgbClr val="3BA1B1"/>
      </a:accent6>
      <a:hlink>
        <a:srgbClr val="3F63BF"/>
      </a:hlink>
      <a:folHlink>
        <a:srgbClr val="7F7F7F"/>
      </a:folHlink>
    </a:clrScheme>
    <a:fontScheme name="Float">
      <a:majorFont>
        <a:latin typeface="Sitka Heading"/>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docProps/app.xml><?xml version="1.0" encoding="utf-8"?>
<Properties xmlns="http://schemas.openxmlformats.org/officeDocument/2006/extended-properties" xmlns:vt="http://schemas.openxmlformats.org/officeDocument/2006/docPropsVTypes">
  <TotalTime>2</TotalTime>
  <Words>651</Words>
  <Application>Microsoft Office PowerPoint</Application>
  <PresentationFormat>Widescreen</PresentationFormat>
  <Paragraphs>37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Open Sans</vt:lpstr>
      <vt:lpstr>Sitka Heading</vt:lpstr>
      <vt:lpstr>Source Sans Pro</vt:lpstr>
      <vt:lpstr>3DFloatVTI</vt:lpstr>
      <vt:lpstr>Targeted Improvement Plan (TIP)</vt:lpstr>
      <vt:lpstr>Why do we need the TIP?</vt:lpstr>
      <vt:lpstr>What is the TIP?</vt:lpstr>
      <vt:lpstr>Areas of Focus for 2020-2021</vt:lpstr>
      <vt:lpstr>Action steps for Cycle 2 (December-February)</vt:lpstr>
      <vt:lpstr>Action steps for Cycle 3 (March-May)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Targeted Improvement Plan (TIP)</dc:title>
  <dc:creator>Goodwater Staff</dc:creator>
  <cp:lastModifiedBy>Goodwater Staff</cp:lastModifiedBy>
  <cp:revision>1</cp:revision>
  <dcterms:created xsi:type="dcterms:W3CDTF">2020-12-11T21:17:54Z</dcterms:created>
  <dcterms:modified xsi:type="dcterms:W3CDTF">2020-12-11T21:21:26Z</dcterms:modified>
</cp:coreProperties>
</file>